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7"/>
  </p:notesMasterIdLst>
  <p:handoutMasterIdLst>
    <p:handoutMasterId r:id="rId128"/>
  </p:handoutMasterIdLst>
  <p:sldIdLst>
    <p:sldId id="300" r:id="rId2"/>
    <p:sldId id="301" r:id="rId3"/>
    <p:sldId id="328" r:id="rId4"/>
    <p:sldId id="329" r:id="rId5"/>
    <p:sldId id="330" r:id="rId6"/>
    <p:sldId id="331" r:id="rId7"/>
    <p:sldId id="332" r:id="rId8"/>
    <p:sldId id="333" r:id="rId9"/>
    <p:sldId id="29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  <p:sldId id="360" r:id="rId123"/>
    <p:sldId id="361" r:id="rId124"/>
    <p:sldId id="362" r:id="rId125"/>
    <p:sldId id="297" r:id="rId12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29"/>
    </p:embeddedFont>
    <p:embeddedFont>
      <p:font typeface="Arial Unicode MS" panose="020B0604020202020204" charset="0"/>
      <p:regular r:id="rId130"/>
    </p:embeddedFont>
    <p:embeddedFont>
      <p:font typeface="Outfit" panose="020B0604020202020204" charset="0"/>
      <p:regular r:id="rId131"/>
      <p:bold r:id="rId132"/>
    </p:embeddedFont>
    <p:embeddedFont>
      <p:font typeface="Outfit SemiBold" panose="020B0604020202020204" charset="0"/>
      <p:regular r:id="rId133"/>
      <p:bold r:id="rId134"/>
    </p:embeddedFont>
    <p:embeddedFont>
      <p:font typeface="Proxima Nova" panose="020B0604020202020204" charset="0"/>
      <p:regular r:id="rId135"/>
      <p:bold r:id="rId136"/>
      <p:italic r:id="rId137"/>
      <p:boldItalic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EEDA400-7F32-4BFB-915D-11E328BBAB35}">
          <p14:sldIdLst>
            <p14:sldId id="300"/>
            <p14:sldId id="301"/>
            <p14:sldId id="328"/>
            <p14:sldId id="329"/>
            <p14:sldId id="330"/>
            <p14:sldId id="331"/>
            <p14:sldId id="332"/>
            <p14:sldId id="333"/>
            <p14:sldId id="29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Untitled Section" id="{66CED5BD-F5F8-4760-BE05-6C5CAAAFBB25}">
          <p14:sldIdLst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76">
          <p15:clr>
            <a:srgbClr val="747775"/>
          </p15:clr>
        </p15:guide>
        <p15:guide id="2" orient="horz" pos="432">
          <p15:clr>
            <a:srgbClr val="747775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516D06-833E-4FC8-9604-FC7FB516853F}">
  <a:tblStyle styleId="{A9516D06-833E-4FC8-9604-FC7FB51685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576"/>
        <p:guide orient="horz" pos="4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6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.fntdata"/><Relationship Id="rId135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3.fntdata"/><Relationship Id="rId136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5.fntdata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C25E16-9A85-11B9-57A0-91512E445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6E928-ACC1-97F3-12C8-90EA02585D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6BF91-B801-487D-8DBA-5F33EAC9B116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D4EB5-7AE0-4F97-A203-4916597290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FE034-85C4-712A-D792-A21F5E5B8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98B39-E252-498E-B181-6E74BCA77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690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75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1E867A9E-25D3-1708-09F3-9BED83CE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7DE17352-7A84-EC14-3ED8-AD3F7EF724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20DAD3F0-2CE9-9EAE-C6F1-D370D6752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2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1F93E253-D94C-4B36-64C2-06CD4672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10373F53-A70F-7753-F5B4-B120483F0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37276A08-2613-4E09-B7A4-A3AD14D0D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7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7D52EA61-6071-ED29-6E0D-7056C27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738589D7-91B5-F588-EBED-A9E3A7B1D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53BC1D28-632B-D111-7F9D-3010125F7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803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76235529-BE5D-BDFC-1775-4FB196767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B7735879-D575-2440-3DBF-C0CBCBD46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A06CFDF3-6DCF-41C0-02B8-85D822420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37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803BF760-8FB2-EFE5-16BF-5A1E780F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AB9C5E02-5F92-D09B-BCBE-BCC23C1A5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78572DEF-3EA6-BC63-D21E-52331B357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98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C990F31B-5627-BB5E-6B99-3E142785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288E0E74-9EEC-900A-DC92-C8A21CC02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848D6AC2-3C96-1A18-855F-057633736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13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0AC013E5-A340-1492-8291-4059E161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AE2730DD-8E45-40A3-D1FE-1D7D36057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4D11B21C-0697-D396-E0B5-9E76FE2CE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205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4B32A635-9F0E-4ACF-B696-E7D6CCC8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6B125317-38D9-0440-40ED-D80654B20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43ACD642-F865-1E14-B900-B9CB3E4E6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04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8D741060-420E-8AA2-AD26-1DE71DF3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51AAEA69-CB50-678A-8061-3C97DB4F89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7DAE9DBE-568B-B6BB-A064-0B0DC5B66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95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3107D359-1F99-247E-5FEE-08A798DC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F8F1B676-6DB3-F1C9-752C-203CAE492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4E00A65C-1275-2B05-0805-35DAA98F3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0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6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6897F7C7-7B1F-6B46-8093-496B00B6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92A4E514-CE12-7629-8349-C10792D7C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78991581-2D5A-4CD3-6CF8-A34B1EFC6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408954CF-5894-CEB9-041F-0C8567B6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2CC3F89D-96CF-A258-F466-DABE51748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AF7C6F46-6844-D740-2E82-6C1F4A7F2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210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7EE41A4C-C9D6-5A5E-DBA0-B5A927A4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9AC604F3-3075-ECD5-3F7F-9362F5C87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53B134B1-71A9-74D2-A8DC-CF12BEE727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879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2D9E8AE3-38EC-6553-4FC1-80455E65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ECCF97F3-6D93-A5B6-8499-7A8742DE6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D2498FCA-8FD4-D230-61FA-15242561F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3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2CD53DC0-A868-34B7-9242-F246521F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06914436-AC5D-982E-B167-498E9EF35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945CE315-CE39-8F77-07E7-99D43D929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89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5FA48A77-CDA2-819A-11F9-E1670A84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79B9FAD2-A1D3-07AA-5AE2-784D1968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56E81142-C8AF-B695-9D3B-FF45E9BCF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786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9CF54466-49BA-B2A4-0707-9CFDBEB07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8BA0E536-5433-A523-1381-19EDD8B65E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461D071D-4DD3-6D13-20B0-210C6708D6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4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B93B4F9A-E1A7-8850-D433-4FA4DAC6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15AE5D05-5A08-E2A4-F04D-F4CD8445D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E7446B75-FF8F-E1EB-41A8-D9FDE104F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82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66202852-68EC-D925-EF9D-8D71083D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1BACA328-6429-0AB5-5485-08FB895E7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7ECA90FC-C464-99AC-F245-762724E5A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99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86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26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E7ED7FB5-CAD4-AC8F-D5A3-33A95A10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B1D099D0-9C00-9818-75CE-FEFA0375AD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D560EFAA-871A-BE71-45E9-BE073DC14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29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07DD64F0-A24F-B7A4-2F85-5D3842CE6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7F0C406D-C1E8-BFE6-6560-92BE603CB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8B24575D-3B5A-68C2-F7FF-9F1DB39FC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75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3" name="Google Shape;8853;g258c74f3c7f_0_2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4" name="Google Shape;8854;g258c74f3c7f_0_2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5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36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E7ED7FB5-CAD4-AC8F-D5A3-33A95A10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B1D099D0-9C00-9818-75CE-FEFA0375AD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D560EFAA-871A-BE71-45E9-BE073DC14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2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9856E603-26A2-3BBF-61E1-6D6F8F79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11DF3486-7CB6-6D3B-4FCC-F90094512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CC26CD96-B653-C589-A940-9B9688255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79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07DD64F0-A24F-B7A4-2F85-5D3842CE6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7F0C406D-C1E8-BFE6-6560-92BE603CB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8B24575D-3B5A-68C2-F7FF-9F1DB39FC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75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51795CA5-7258-D579-E491-067B4A8B7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2EC530D3-A739-0B84-16C8-8A15979D1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786852CD-5FC4-032D-7FEE-360E2C889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81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6BB768DB-DF99-4A8D-F622-F6FC3585D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53F22946-58BB-12EE-F1B3-59A4F7688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AE912EE9-7D6A-10FB-4FF0-2FF970691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7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3">
          <a:extLst>
            <a:ext uri="{FF2B5EF4-FFF2-40B4-BE49-F238E27FC236}">
              <a16:creationId xmlns:a16="http://schemas.microsoft.com/office/drawing/2014/main" id="{9A68E5E2-7CCC-2AA9-5212-D5C2A2D0A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258c74f3c7f_0_22588:notes">
            <a:extLst>
              <a:ext uri="{FF2B5EF4-FFF2-40B4-BE49-F238E27FC236}">
                <a16:creationId xmlns:a16="http://schemas.microsoft.com/office/drawing/2014/main" id="{BF6A6F43-4D7D-F935-9E0B-3FC611DB9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258c74f3c7f_0_22588:notes">
            <a:extLst>
              <a:ext uri="{FF2B5EF4-FFF2-40B4-BE49-F238E27FC236}">
                <a16:creationId xmlns:a16="http://schemas.microsoft.com/office/drawing/2014/main" id="{FE52B96A-5E85-E7D2-7C7F-BCF9A3C4F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67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00D06-4997-221A-9424-BACCB25A5F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490" y="4808220"/>
            <a:ext cx="983270" cy="23131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C6F0789-9564-E73C-45B4-EDAA6676FA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6600" y="4616622"/>
            <a:ext cx="422910" cy="4229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857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ogos-world.net/oracle-log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tmp"/><Relationship Id="rId7" Type="http://schemas.openxmlformats.org/officeDocument/2006/relationships/image" Target="../media/image90.tm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tmp"/><Relationship Id="rId5" Type="http://schemas.openxmlformats.org/officeDocument/2006/relationships/image" Target="../media/image82.png"/><Relationship Id="rId4" Type="http://schemas.openxmlformats.org/officeDocument/2006/relationships/image" Target="../media/image88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02.tmp"/><Relationship Id="rId4" Type="http://schemas.openxmlformats.org/officeDocument/2006/relationships/image" Target="../media/image101.tm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mp"/><Relationship Id="rId5" Type="http://schemas.openxmlformats.org/officeDocument/2006/relationships/image" Target="../media/image105.tmp"/><Relationship Id="rId4" Type="http://schemas.openxmlformats.org/officeDocument/2006/relationships/image" Target="../media/image104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tmp"/><Relationship Id="rId5" Type="http://schemas.openxmlformats.org/officeDocument/2006/relationships/image" Target="../media/image110.tmp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m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tmp"/><Relationship Id="rId4" Type="http://schemas.openxmlformats.org/officeDocument/2006/relationships/image" Target="../media/image123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tmp"/><Relationship Id="rId5" Type="http://schemas.openxmlformats.org/officeDocument/2006/relationships/image" Target="../media/image130.tmp"/><Relationship Id="rId4" Type="http://schemas.openxmlformats.org/officeDocument/2006/relationships/image" Target="../media/image129.tm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mp"/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tm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mp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mp"/><Relationship Id="rId2" Type="http://schemas.openxmlformats.org/officeDocument/2006/relationships/image" Target="../media/image146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mp"/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tm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mp"/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mp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mp"/><Relationship Id="rId2" Type="http://schemas.openxmlformats.org/officeDocument/2006/relationships/image" Target="../media/image155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tmp"/><Relationship Id="rId5" Type="http://schemas.openxmlformats.org/officeDocument/2006/relationships/image" Target="../media/image158.tmp"/><Relationship Id="rId4" Type="http://schemas.openxmlformats.org/officeDocument/2006/relationships/image" Target="../media/image15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mp"/><Relationship Id="rId2" Type="http://schemas.openxmlformats.org/officeDocument/2006/relationships/image" Target="../media/image160.tmp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mp"/><Relationship Id="rId2" Type="http://schemas.openxmlformats.org/officeDocument/2006/relationships/image" Target="../media/image162.tmp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mp"/><Relationship Id="rId2" Type="http://schemas.openxmlformats.org/officeDocument/2006/relationships/image" Target="../media/image165.tmp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mp"/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tmp"/><Relationship Id="rId5" Type="http://schemas.openxmlformats.org/officeDocument/2006/relationships/image" Target="../media/image170.tmp"/><Relationship Id="rId4" Type="http://schemas.openxmlformats.org/officeDocument/2006/relationships/image" Target="../media/image169.tm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tmp"/><Relationship Id="rId2" Type="http://schemas.openxmlformats.org/officeDocument/2006/relationships/image" Target="../media/image172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tm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tmp"/><Relationship Id="rId3" Type="http://schemas.openxmlformats.org/officeDocument/2006/relationships/image" Target="../media/image176.tmp"/><Relationship Id="rId7" Type="http://schemas.openxmlformats.org/officeDocument/2006/relationships/image" Target="../media/image180.tmp"/><Relationship Id="rId2" Type="http://schemas.openxmlformats.org/officeDocument/2006/relationships/image" Target="../media/image175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tmp"/><Relationship Id="rId5" Type="http://schemas.openxmlformats.org/officeDocument/2006/relationships/image" Target="../media/image178.png"/><Relationship Id="rId10" Type="http://schemas.openxmlformats.org/officeDocument/2006/relationships/image" Target="../media/image183.tmp"/><Relationship Id="rId4" Type="http://schemas.openxmlformats.org/officeDocument/2006/relationships/image" Target="../media/image177.png"/><Relationship Id="rId9" Type="http://schemas.openxmlformats.org/officeDocument/2006/relationships/image" Target="../media/image182.tm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mp"/><Relationship Id="rId2" Type="http://schemas.openxmlformats.org/officeDocument/2006/relationships/image" Target="../media/image18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tm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tmp"/><Relationship Id="rId7" Type="http://schemas.openxmlformats.org/officeDocument/2006/relationships/image" Target="../media/image192.png"/><Relationship Id="rId2" Type="http://schemas.openxmlformats.org/officeDocument/2006/relationships/image" Target="../media/image187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tmp"/><Relationship Id="rId5" Type="http://schemas.openxmlformats.org/officeDocument/2006/relationships/image" Target="../media/image190.tmp"/><Relationship Id="rId4" Type="http://schemas.openxmlformats.org/officeDocument/2006/relationships/image" Target="../media/image18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tmp"/><Relationship Id="rId2" Type="http://schemas.openxmlformats.org/officeDocument/2006/relationships/image" Target="../media/image193.tmp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tmp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tmp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86.tm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tm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tmp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tm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tmp"/><Relationship Id="rId7" Type="http://schemas.openxmlformats.org/officeDocument/2006/relationships/image" Target="../media/image213.png"/><Relationship Id="rId2" Type="http://schemas.openxmlformats.org/officeDocument/2006/relationships/image" Target="../media/image209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tmp"/><Relationship Id="rId2" Type="http://schemas.openxmlformats.org/officeDocument/2006/relationships/image" Target="../media/image214.tmp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tmp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tmp"/><Relationship Id="rId2" Type="http://schemas.openxmlformats.org/officeDocument/2006/relationships/image" Target="../media/image217.tmp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tmp"/><Relationship Id="rId2" Type="http://schemas.openxmlformats.org/officeDocument/2006/relationships/image" Target="../media/image219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tmp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3.png"/><Relationship Id="rId4" Type="http://schemas.openxmlformats.org/officeDocument/2006/relationships/image" Target="../media/image2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A1440C-A997-1F50-F65C-FC4533EE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313CB34-33FA-E4FE-FE36-65365D54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8446" y="1330245"/>
            <a:ext cx="2483005" cy="248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A01E7-7446-79B1-DDD1-E13699D2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4" y="2093434"/>
            <a:ext cx="4066478" cy="9566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52628E-A2B0-6CD2-5F53-EA3E5274E199}"/>
              </a:ext>
            </a:extLst>
          </p:cNvPr>
          <p:cNvCxnSpPr>
            <a:cxnSpLocks/>
          </p:cNvCxnSpPr>
          <p:nvPr/>
        </p:nvCxnSpPr>
        <p:spPr>
          <a:xfrm>
            <a:off x="4817327" y="1657815"/>
            <a:ext cx="0" cy="193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FDE3D3-E682-E7D9-9E38-8D4BBE5A2E7A}"/>
              </a:ext>
            </a:extLst>
          </p:cNvPr>
          <p:cNvSpPr txBox="1"/>
          <p:nvPr/>
        </p:nvSpPr>
        <p:spPr>
          <a:xfrm>
            <a:off x="910690" y="4016710"/>
            <a:ext cx="7322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Digitizing the Accounts Payable System at 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B. LABAN Using Oracle ERP</a:t>
            </a:r>
          </a:p>
          <a:p>
            <a:pPr algn="ctr"/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0D5FE3-0E72-A887-A260-9FB5C9AF36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8009683" y="272545"/>
            <a:ext cx="972710" cy="298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2DBFE-FA74-46CA-482B-C28DA5219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07" y="203461"/>
            <a:ext cx="762877" cy="367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E2925-41B8-7CC4-CEA4-1E0E1AA86B9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6000"/>
          </a:blip>
          <a:stretch>
            <a:fillRect/>
          </a:stretch>
        </p:blipFill>
        <p:spPr>
          <a:xfrm>
            <a:off x="4355752" y="98745"/>
            <a:ext cx="713148" cy="6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8EEADB80-83F7-72E1-59DE-942EC3E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67E0B311-9D07-EFD2-2067-58C4D0D9DE0B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Supplier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2AE43-2859-FC6E-A97E-D8CD240C5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8032" y="888913"/>
            <a:ext cx="1819603" cy="1931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70412-4306-C8C1-C03C-12A6F692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50301" y="827112"/>
            <a:ext cx="4049389" cy="19928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DEFF15-277F-5442-9B15-25B62E10043E}"/>
              </a:ext>
            </a:extLst>
          </p:cNvPr>
          <p:cNvCxnSpPr>
            <a:cxnSpLocks/>
          </p:cNvCxnSpPr>
          <p:nvPr/>
        </p:nvCxnSpPr>
        <p:spPr>
          <a:xfrm>
            <a:off x="2619984" y="13461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95E25A-EE94-5AB2-B871-50E0BAB7A976}"/>
              </a:ext>
            </a:extLst>
          </p:cNvPr>
          <p:cNvSpPr txBox="1"/>
          <p:nvPr/>
        </p:nvSpPr>
        <p:spPr>
          <a:xfrm>
            <a:off x="2248518" y="108450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BBF80E-6CF7-084B-54AF-91BF81B00BAC}"/>
              </a:ext>
            </a:extLst>
          </p:cNvPr>
          <p:cNvCxnSpPr>
            <a:cxnSpLocks/>
          </p:cNvCxnSpPr>
          <p:nvPr/>
        </p:nvCxnSpPr>
        <p:spPr>
          <a:xfrm>
            <a:off x="6895482" y="538052"/>
            <a:ext cx="642355" cy="9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AC5144-91E7-86B9-4AD5-6B6D2BCF493D}"/>
              </a:ext>
            </a:extLst>
          </p:cNvPr>
          <p:cNvSpPr txBox="1"/>
          <p:nvPr/>
        </p:nvSpPr>
        <p:spPr>
          <a:xfrm>
            <a:off x="6900814" y="384164"/>
            <a:ext cx="3525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ED95B-93AF-9C07-A78D-8E7943FFE533}"/>
              </a:ext>
            </a:extLst>
          </p:cNvPr>
          <p:cNvSpPr txBox="1"/>
          <p:nvPr/>
        </p:nvSpPr>
        <p:spPr>
          <a:xfrm>
            <a:off x="239727" y="3381888"/>
            <a:ext cx="348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1-Suppliers – Entry </a:t>
            </a:r>
          </a:p>
          <a:p>
            <a:r>
              <a:rPr lang="en-US" sz="2400" dirty="0">
                <a:solidFill>
                  <a:schemeClr val="bg1"/>
                </a:solidFill>
              </a:rPr>
              <a:t>2-Create Supplier</a:t>
            </a:r>
          </a:p>
        </p:txBody>
      </p:sp>
    </p:spTree>
    <p:extLst>
      <p:ext uri="{BB962C8B-B14F-4D97-AF65-F5344CB8AC3E}">
        <p14:creationId xmlns:p14="http://schemas.microsoft.com/office/powerpoint/2010/main" val="11525145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6">
          <a:extLst>
            <a:ext uri="{FF2B5EF4-FFF2-40B4-BE49-F238E27FC236}">
              <a16:creationId xmlns:a16="http://schemas.microsoft.com/office/drawing/2014/main" id="{72113A7C-61F5-CF94-BD85-89116FBB0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746F2735-7DF0-306B-8131-1B79D0BAD655}"/>
              </a:ext>
            </a:extLst>
          </p:cNvPr>
          <p:cNvSpPr txBox="1"/>
          <p:nvPr/>
        </p:nvSpPr>
        <p:spPr>
          <a:xfrm>
            <a:off x="2830949" y="251621"/>
            <a:ext cx="4082229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GB" sz="2400" dirty="0">
                <a:solidFill>
                  <a:schemeClr val="tx2"/>
                </a:solidFill>
              </a:rPr>
              <a:t>Account Payables Reports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55FDBF-98A2-ADCA-6CAD-F7974616FC7F}"/>
              </a:ext>
            </a:extLst>
          </p:cNvPr>
          <p:cNvCxnSpPr>
            <a:cxnSpLocks/>
          </p:cNvCxnSpPr>
          <p:nvPr/>
        </p:nvCxnSpPr>
        <p:spPr>
          <a:xfrm>
            <a:off x="3878269" y="2165096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75C4FD-1964-EE35-01A9-DB8CC4654838}"/>
              </a:ext>
            </a:extLst>
          </p:cNvPr>
          <p:cNvCxnSpPr>
            <a:cxnSpLocks/>
          </p:cNvCxnSpPr>
          <p:nvPr/>
        </p:nvCxnSpPr>
        <p:spPr>
          <a:xfrm>
            <a:off x="7939002" y="184143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99" y="1237947"/>
            <a:ext cx="3650648" cy="2805908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38959" y="1486739"/>
            <a:ext cx="359234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Step 1: Submit and View Output</a:t>
            </a:r>
          </a:p>
          <a:p>
            <a:r>
              <a:rPr lang="en-US" sz="1600" dirty="0">
                <a:solidFill>
                  <a:schemeClr val="tx2"/>
                </a:solidFill>
              </a:rPr>
              <a:t>Click </a:t>
            </a:r>
            <a:r>
              <a:rPr lang="en-US" sz="1600" b="1" dirty="0">
                <a:solidFill>
                  <a:schemeClr val="tx2"/>
                </a:solidFill>
              </a:rPr>
              <a:t>Submit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Wait for Status: </a:t>
            </a:r>
            <a:r>
              <a:rPr lang="en-US" sz="1600" b="1" dirty="0">
                <a:solidFill>
                  <a:schemeClr val="tx2"/>
                </a:solidFill>
              </a:rPr>
              <a:t>Completed – Normal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Click </a:t>
            </a:r>
            <a:r>
              <a:rPr lang="en-US" sz="1600" b="1" dirty="0">
                <a:solidFill>
                  <a:schemeClr val="tx2"/>
                </a:solidFill>
              </a:rPr>
              <a:t>View Output</a:t>
            </a:r>
            <a:r>
              <a:rPr lang="en-US" sz="1600" dirty="0">
                <a:solidFill>
                  <a:schemeClr val="tx2"/>
                </a:solidFill>
              </a:rPr>
              <a:t> to download and view the report</a:t>
            </a:r>
          </a:p>
          <a:p>
            <a:endParaRPr lang="en-US" sz="800" b="1" dirty="0">
              <a:solidFill>
                <a:schemeClr val="tx2"/>
              </a:solidFill>
            </a:endParaRPr>
          </a:p>
          <a:p>
            <a:endParaRPr lang="en-US" sz="800" b="1" dirty="0">
              <a:solidFill>
                <a:schemeClr val="tx2"/>
              </a:solidFill>
            </a:endParaRPr>
          </a:p>
          <a:p>
            <a:endParaRPr lang="en-US" sz="800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122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9282" name="Google Shape;9282;p60"/>
          <p:cNvSpPr txBox="1"/>
          <p:nvPr/>
        </p:nvSpPr>
        <p:spPr>
          <a:xfrm>
            <a:off x="4858400" y="5110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0" y="1343755"/>
            <a:ext cx="5509737" cy="20118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1" y="1782269"/>
            <a:ext cx="3319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create an Expense Report 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(Setup-Invoice- Expense Report Templates)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585" y="1534074"/>
            <a:ext cx="3030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create an Expense Report </a:t>
            </a:r>
          </a:p>
          <a:p>
            <a:r>
              <a:rPr lang="en-US" sz="2000" dirty="0">
                <a:solidFill>
                  <a:schemeClr val="bg1"/>
                </a:solidFill>
              </a:rPr>
              <a:t>1- Setup--- Invoice--- Expense Report Templates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23" y="1404720"/>
            <a:ext cx="5494496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16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351" y="2171258"/>
            <a:ext cx="335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make an Expense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(\ Invoice---Entry--Expense Report)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9" y="1017786"/>
            <a:ext cx="5517358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249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1" y="2171258"/>
            <a:ext cx="335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Select an Expense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(Other – Request – Run - Expense Report Export)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89" y="1539673"/>
            <a:ext cx="5517358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8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1" y="2171258"/>
            <a:ext cx="335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Enter the batch name then choose payable then click on (Submit)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20" y="1036836"/>
            <a:ext cx="5494496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8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1" y="2171258"/>
            <a:ext cx="335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Action 1 button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Validation / Create account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9" y="1756232"/>
            <a:ext cx="5540220" cy="18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96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1" y="2171258"/>
            <a:ext cx="335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Pre-Payment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11" y="1733643"/>
            <a:ext cx="5898114" cy="18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658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1" y="2171258"/>
            <a:ext cx="3350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Invoice / Entry / Expense Report / Advanced Apply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61" y="1228311"/>
            <a:ext cx="5464013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7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Expense Report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243" y="2325146"/>
            <a:ext cx="335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Final Result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9" y="1599291"/>
            <a:ext cx="5471634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6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1DAF7C70-199B-3D7E-D9B7-5B57B24B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4CAE8006-D111-D6DB-EFEF-36EED933F17B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Supplier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EC926-F68B-5E3B-0993-156A496C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5395" y="985188"/>
            <a:ext cx="6180437" cy="16546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07B45-2509-0683-ABDB-DA095E1A77EF}"/>
              </a:ext>
            </a:extLst>
          </p:cNvPr>
          <p:cNvCxnSpPr>
            <a:cxnSpLocks/>
          </p:cNvCxnSpPr>
          <p:nvPr/>
        </p:nvCxnSpPr>
        <p:spPr>
          <a:xfrm>
            <a:off x="2602350" y="1600554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30B589-B112-923D-12E9-43DF58230C17}"/>
              </a:ext>
            </a:extLst>
          </p:cNvPr>
          <p:cNvSpPr txBox="1"/>
          <p:nvPr/>
        </p:nvSpPr>
        <p:spPr>
          <a:xfrm>
            <a:off x="2445908" y="133894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8C8FE-87EA-C8DF-B04A-36381AAE27D0}"/>
              </a:ext>
            </a:extLst>
          </p:cNvPr>
          <p:cNvSpPr txBox="1"/>
          <p:nvPr/>
        </p:nvSpPr>
        <p:spPr>
          <a:xfrm>
            <a:off x="239727" y="3381888"/>
            <a:ext cx="348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3-Enter Organization Name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4-Apply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4605B-02D9-4B2A-18D2-4DC7AF5FA9B5}"/>
              </a:ext>
            </a:extLst>
          </p:cNvPr>
          <p:cNvCxnSpPr>
            <a:cxnSpLocks/>
          </p:cNvCxnSpPr>
          <p:nvPr/>
        </p:nvCxnSpPr>
        <p:spPr>
          <a:xfrm>
            <a:off x="7962855" y="1246798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701B3E-702B-951E-C4F9-345DA9D04295}"/>
              </a:ext>
            </a:extLst>
          </p:cNvPr>
          <p:cNvSpPr txBox="1"/>
          <p:nvPr/>
        </p:nvSpPr>
        <p:spPr>
          <a:xfrm>
            <a:off x="7806413" y="98518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B19A7-839D-4E28-DD51-A911C267F1DF}"/>
              </a:ext>
            </a:extLst>
          </p:cNvPr>
          <p:cNvSpPr txBox="1"/>
          <p:nvPr/>
        </p:nvSpPr>
        <p:spPr>
          <a:xfrm>
            <a:off x="4097868" y="1951567"/>
            <a:ext cx="814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SUPPLIER</a:t>
            </a:r>
          </a:p>
        </p:txBody>
      </p:sp>
    </p:spTree>
    <p:extLst>
      <p:ext uri="{BB962C8B-B14F-4D97-AF65-F5344CB8AC3E}">
        <p14:creationId xmlns:p14="http://schemas.microsoft.com/office/powerpoint/2010/main" val="11294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Recurring Invoice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917" y="2050826"/>
            <a:ext cx="3350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Distribution Set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Special Calendar </a:t>
            </a:r>
          </a:p>
          <a:p>
            <a:r>
              <a:rPr lang="en-US" sz="2000" dirty="0">
                <a:solidFill>
                  <a:schemeClr val="bg1"/>
                </a:solidFill>
              </a:rPr>
              <a:t>(Setup—Calendar---Special Calendar)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96" y="1340989"/>
            <a:ext cx="5464013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96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Recurring Invoice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917" y="2050826"/>
            <a:ext cx="3350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Distribution Set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Creating Special Calendar </a:t>
            </a:r>
          </a:p>
          <a:p>
            <a:r>
              <a:rPr lang="en-US" sz="2000" dirty="0">
                <a:solidFill>
                  <a:schemeClr val="bg1"/>
                </a:solidFill>
              </a:rPr>
              <a:t>(Setup—Calendar---Special Calendar)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95" y="1207464"/>
            <a:ext cx="5464013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50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Recurring Invoice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306" y="2348907"/>
            <a:ext cx="452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(Invoice/Entry/Recurring invoice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51" y="927477"/>
            <a:ext cx="3020593" cy="36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68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Recurring Invoice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98" y="2471126"/>
            <a:ext cx="38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Open Amounts to enter the amounts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70" y="1356477"/>
            <a:ext cx="4473328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3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Recurring Invoice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98" y="2471126"/>
            <a:ext cx="388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Create Recurring Invoices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Batch / 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52" y="1398383"/>
            <a:ext cx="4480948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Recurring Invoice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560" y="2084702"/>
            <a:ext cx="3888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 create another one</a:t>
            </a:r>
          </a:p>
          <a:p>
            <a:r>
              <a:rPr lang="en-US" sz="1800" dirty="0">
                <a:solidFill>
                  <a:schemeClr val="bg1"/>
                </a:solidFill>
              </a:rPr>
              <a:t>1- recurring invoice </a:t>
            </a:r>
          </a:p>
          <a:p>
            <a:r>
              <a:rPr lang="en-US" sz="1800" dirty="0">
                <a:solidFill>
                  <a:schemeClr val="bg1"/>
                </a:solidFill>
              </a:rPr>
              <a:t>2- Create Recurring Invoices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79" y="2082457"/>
            <a:ext cx="5544378" cy="7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933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Withholding Tax Invoice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560" y="1516898"/>
            <a:ext cx="3888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 create Tax invoice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(Setup—Options—Payable)</a:t>
            </a:r>
          </a:p>
          <a:p>
            <a:r>
              <a:rPr lang="en-US" sz="1800" dirty="0">
                <a:solidFill>
                  <a:schemeClr val="bg1"/>
                </a:solidFill>
              </a:rPr>
              <a:t>-Use Withholding Tax </a:t>
            </a:r>
          </a:p>
          <a:p>
            <a:r>
              <a:rPr lang="en-US" sz="1800" dirty="0">
                <a:solidFill>
                  <a:schemeClr val="bg1"/>
                </a:solidFill>
              </a:rPr>
              <a:t>-Allow Manual Withholding </a:t>
            </a:r>
          </a:p>
          <a:p>
            <a:r>
              <a:rPr lang="en-US" sz="1800" dirty="0">
                <a:solidFill>
                  <a:schemeClr val="bg1"/>
                </a:solidFill>
              </a:rPr>
              <a:t>-Apply Withholding Tax </a:t>
            </a:r>
          </a:p>
          <a:p>
            <a:r>
              <a:rPr lang="en-US" sz="1800" dirty="0">
                <a:solidFill>
                  <a:schemeClr val="bg1"/>
                </a:solidFill>
              </a:rPr>
              <a:t>-Allow Manual Withholding </a:t>
            </a:r>
          </a:p>
          <a:p>
            <a:r>
              <a:rPr lang="en-US" sz="1800" dirty="0">
                <a:solidFill>
                  <a:schemeClr val="bg1"/>
                </a:solidFill>
              </a:rPr>
              <a:t>-Special Calendar  (withholding)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32" y="1240859"/>
            <a:ext cx="4488569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80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Withholding Tax Invoice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467" y="2137684"/>
            <a:ext cx="38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-Special Calendar  (withholding)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39" y="1444921"/>
            <a:ext cx="4930751" cy="22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377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Withholding Tax Invoice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467" y="2137684"/>
            <a:ext cx="38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-Organization ( Tax Authority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65" y="1150538"/>
            <a:ext cx="447332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289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Withholding Tax Invoice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467" y="2137684"/>
            <a:ext cx="38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-Organization ( Tax Authority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65" y="1150538"/>
            <a:ext cx="447332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1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72113A7C-61F5-CF94-BD85-89116FBB0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746F2735-7DF0-306B-8131-1B79D0BAD655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Supplier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F95EC-B30E-4BEB-AC92-7B622952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0950" y="1015357"/>
            <a:ext cx="6180437" cy="20851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55FDBF-98A2-ADCA-6CAD-F7974616FC7F}"/>
              </a:ext>
            </a:extLst>
          </p:cNvPr>
          <p:cNvCxnSpPr>
            <a:cxnSpLocks/>
          </p:cNvCxnSpPr>
          <p:nvPr/>
        </p:nvCxnSpPr>
        <p:spPr>
          <a:xfrm>
            <a:off x="3878269" y="2165096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EA133F-53CB-BCF7-0F24-32502057246B}"/>
              </a:ext>
            </a:extLst>
          </p:cNvPr>
          <p:cNvSpPr txBox="1"/>
          <p:nvPr/>
        </p:nvSpPr>
        <p:spPr>
          <a:xfrm>
            <a:off x="3721827" y="19034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FBC33-D423-CD32-8894-24ACE75B0600}"/>
              </a:ext>
            </a:extLst>
          </p:cNvPr>
          <p:cNvSpPr txBox="1"/>
          <p:nvPr/>
        </p:nvSpPr>
        <p:spPr>
          <a:xfrm>
            <a:off x="239727" y="3381888"/>
            <a:ext cx="348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4-Enter Supplier Name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5-save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75C4FD-1964-EE35-01A9-DB8CC4654838}"/>
              </a:ext>
            </a:extLst>
          </p:cNvPr>
          <p:cNvCxnSpPr>
            <a:cxnSpLocks/>
          </p:cNvCxnSpPr>
          <p:nvPr/>
        </p:nvCxnSpPr>
        <p:spPr>
          <a:xfrm>
            <a:off x="7939002" y="184143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C66D5F-342F-60D2-61CF-626B1A49B57B}"/>
              </a:ext>
            </a:extLst>
          </p:cNvPr>
          <p:cNvSpPr txBox="1"/>
          <p:nvPr/>
        </p:nvSpPr>
        <p:spPr>
          <a:xfrm>
            <a:off x="7782560" y="157982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493638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Withholding Tax Invoice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3176" y="2137683"/>
            <a:ext cx="388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Setup—Tax—Codes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31" y="1333434"/>
            <a:ext cx="445808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905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Withholding Tax Invoice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0377" y="2095227"/>
            <a:ext cx="3888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Validations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create Account </a:t>
            </a:r>
          </a:p>
          <a:p>
            <a:r>
              <a:rPr lang="en-US" sz="1800" dirty="0">
                <a:solidFill>
                  <a:schemeClr val="bg1"/>
                </a:solidFill>
              </a:rPr>
              <a:t>withholding tax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34" y="1866607"/>
            <a:ext cx="4503810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34" y="2472553"/>
            <a:ext cx="4526672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187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Cash Management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999" y="1677216"/>
            <a:ext cx="4149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-For GL Ledger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(Chart of Account , Calendar , Currency ,Account Method  )</a:t>
            </a:r>
          </a:p>
          <a:p>
            <a:r>
              <a:rPr lang="en-US" sz="1800" dirty="0">
                <a:solidFill>
                  <a:schemeClr val="bg1"/>
                </a:solidFill>
              </a:rPr>
              <a:t>-For Payable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(Setup—Option—Payable)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29" y="1026505"/>
            <a:ext cx="4605691" cy="32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46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Cash Management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999" y="1677216"/>
            <a:ext cx="414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-Payable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(Setup----Payments----Bank Account)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46" y="752218"/>
            <a:ext cx="2913754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640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1;p60"/>
          <p:cNvSpPr txBox="1"/>
          <p:nvPr/>
        </p:nvSpPr>
        <p:spPr>
          <a:xfrm>
            <a:off x="2683568" y="2698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Cash Management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999" y="1677216"/>
            <a:ext cx="414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-Payable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(Setup----Payments----Bank Account)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88" y="966491"/>
            <a:ext cx="3231160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79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8AF3C-A670-DAB9-F2F1-9F9A354CCA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367A99-EE32-1902-9787-D310EDD52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8446" y="1330245"/>
            <a:ext cx="2483005" cy="248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6A707-96DE-7899-0D67-C9242337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4" y="2093434"/>
            <a:ext cx="4066478" cy="9566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6C5248-C25E-AD3A-6440-648D93167293}"/>
              </a:ext>
            </a:extLst>
          </p:cNvPr>
          <p:cNvCxnSpPr>
            <a:cxnSpLocks/>
          </p:cNvCxnSpPr>
          <p:nvPr/>
        </p:nvCxnSpPr>
        <p:spPr>
          <a:xfrm>
            <a:off x="4817327" y="1657815"/>
            <a:ext cx="0" cy="193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8FF202-562B-CF6A-9B14-66A53EFC99FB}"/>
              </a:ext>
            </a:extLst>
          </p:cNvPr>
          <p:cNvSpPr txBox="1"/>
          <p:nvPr/>
        </p:nvSpPr>
        <p:spPr>
          <a:xfrm>
            <a:off x="910690" y="4016710"/>
            <a:ext cx="7322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Digitizing the Accounts Payable System at 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B. LABAN Using Oracle ERP</a:t>
            </a:r>
          </a:p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27FBD1-CDFF-4BB1-53FD-C1D4DE049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607" y="125056"/>
            <a:ext cx="668340" cy="614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D98F75-9478-4360-5AD5-B113B114B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524" y="253194"/>
            <a:ext cx="1166869" cy="3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E39D39B8-8DE1-3AB4-637E-BD086D221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60F7373A-D118-73E4-49AB-D76CEEAA1AD8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Supplier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35D39-9EDB-4391-7D52-01FCDD9C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0950" y="1282393"/>
            <a:ext cx="6180437" cy="155112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F6C02E-ECCC-BD5C-3C53-B96398EFF984}"/>
              </a:ext>
            </a:extLst>
          </p:cNvPr>
          <p:cNvCxnSpPr>
            <a:cxnSpLocks/>
          </p:cNvCxnSpPr>
          <p:nvPr/>
        </p:nvCxnSpPr>
        <p:spPr>
          <a:xfrm>
            <a:off x="3882510" y="272963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85440D-9A21-3BDD-EA3B-921B5DE768DF}"/>
              </a:ext>
            </a:extLst>
          </p:cNvPr>
          <p:cNvSpPr txBox="1"/>
          <p:nvPr/>
        </p:nvSpPr>
        <p:spPr>
          <a:xfrm>
            <a:off x="3726068" y="246802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CFA74-9AE4-98A8-6A3D-02EC0DF8A430}"/>
              </a:ext>
            </a:extLst>
          </p:cNvPr>
          <p:cNvSpPr txBox="1"/>
          <p:nvPr/>
        </p:nvSpPr>
        <p:spPr>
          <a:xfrm>
            <a:off x="239727" y="3381888"/>
            <a:ext cx="348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6- Enter type</a:t>
            </a:r>
          </a:p>
          <a:p>
            <a:r>
              <a:rPr lang="en-US" sz="2400" dirty="0">
                <a:solidFill>
                  <a:schemeClr val="bg1"/>
                </a:solidFill>
              </a:rPr>
              <a:t>7-save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9DE92DC-DBEA-6746-A3EE-7C4CDBA9A342}"/>
              </a:ext>
            </a:extLst>
          </p:cNvPr>
          <p:cNvCxnSpPr>
            <a:cxnSpLocks/>
          </p:cNvCxnSpPr>
          <p:nvPr/>
        </p:nvCxnSpPr>
        <p:spPr>
          <a:xfrm>
            <a:off x="6634986" y="1625732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3DFAC7-0F7D-78BA-BAD1-4F2FCFBD7689}"/>
              </a:ext>
            </a:extLst>
          </p:cNvPr>
          <p:cNvSpPr txBox="1"/>
          <p:nvPr/>
        </p:nvSpPr>
        <p:spPr>
          <a:xfrm>
            <a:off x="6478544" y="1364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0455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B33F011A-E961-CCEE-288D-B825283E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51CB2AC8-44BC-F054-512E-953A9B2A1414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Supplier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77F86-205D-EF7E-EA31-46B58267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0950" y="991908"/>
            <a:ext cx="6180437" cy="10660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13269B-BAFA-9390-DD98-5A9A2C5B140C}"/>
              </a:ext>
            </a:extLst>
          </p:cNvPr>
          <p:cNvCxnSpPr>
            <a:cxnSpLocks/>
          </p:cNvCxnSpPr>
          <p:nvPr/>
        </p:nvCxnSpPr>
        <p:spPr>
          <a:xfrm>
            <a:off x="3882510" y="272963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1A14AB-4A75-2161-78BD-C7E18899378D}"/>
              </a:ext>
            </a:extLst>
          </p:cNvPr>
          <p:cNvSpPr txBox="1"/>
          <p:nvPr/>
        </p:nvSpPr>
        <p:spPr>
          <a:xfrm>
            <a:off x="3726068" y="246802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76186-64B3-8E72-86CE-82E426F981E8}"/>
              </a:ext>
            </a:extLst>
          </p:cNvPr>
          <p:cNvSpPr txBox="1"/>
          <p:nvPr/>
        </p:nvSpPr>
        <p:spPr>
          <a:xfrm>
            <a:off x="66714" y="1796345"/>
            <a:ext cx="27738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8-Create Address Book</a:t>
            </a:r>
          </a:p>
          <a:p>
            <a:r>
              <a:rPr lang="en-US" sz="2000" dirty="0">
                <a:solidFill>
                  <a:schemeClr val="bg1"/>
                </a:solidFill>
              </a:rPr>
              <a:t>9-Enter Country</a:t>
            </a:r>
          </a:p>
          <a:p>
            <a:r>
              <a:rPr lang="en-US" sz="2000" dirty="0">
                <a:solidFill>
                  <a:schemeClr val="bg1"/>
                </a:solidFill>
              </a:rPr>
              <a:t>10-Enter Address line</a:t>
            </a:r>
          </a:p>
          <a:p>
            <a:r>
              <a:rPr lang="en-US" sz="2000" dirty="0">
                <a:solidFill>
                  <a:schemeClr val="bg1"/>
                </a:solidFill>
              </a:rPr>
              <a:t>11-Enter Address Name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12-Apply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68BF3CC-2A40-9BCE-9663-F647710A4D41}"/>
              </a:ext>
            </a:extLst>
          </p:cNvPr>
          <p:cNvCxnSpPr>
            <a:cxnSpLocks/>
          </p:cNvCxnSpPr>
          <p:nvPr/>
        </p:nvCxnSpPr>
        <p:spPr>
          <a:xfrm>
            <a:off x="3112558" y="205795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CEC812-A685-320B-4D63-FB55BAE33700}"/>
              </a:ext>
            </a:extLst>
          </p:cNvPr>
          <p:cNvSpPr txBox="1"/>
          <p:nvPr/>
        </p:nvSpPr>
        <p:spPr>
          <a:xfrm>
            <a:off x="2956116" y="17963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39E66-1612-4D5A-41A9-E4D71619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285" y="2148952"/>
            <a:ext cx="5716988" cy="28656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7F2A3A-2B0D-5B35-0E72-108E0B20F426}"/>
              </a:ext>
            </a:extLst>
          </p:cNvPr>
          <p:cNvCxnSpPr>
            <a:cxnSpLocks/>
          </p:cNvCxnSpPr>
          <p:nvPr/>
        </p:nvCxnSpPr>
        <p:spPr>
          <a:xfrm>
            <a:off x="2976855" y="3309412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4133E5-EE82-4310-1BFB-D8FD914754CE}"/>
              </a:ext>
            </a:extLst>
          </p:cNvPr>
          <p:cNvSpPr txBox="1"/>
          <p:nvPr/>
        </p:nvSpPr>
        <p:spPr>
          <a:xfrm>
            <a:off x="2820413" y="304780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6A85A2-4B45-C5E4-A49F-58F9F4FF2C56}"/>
              </a:ext>
            </a:extLst>
          </p:cNvPr>
          <p:cNvCxnSpPr>
            <a:cxnSpLocks/>
          </p:cNvCxnSpPr>
          <p:nvPr/>
        </p:nvCxnSpPr>
        <p:spPr>
          <a:xfrm>
            <a:off x="2632671" y="3426063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5A86F3-8C64-8F6C-FE80-3349BD48E3A0}"/>
              </a:ext>
            </a:extLst>
          </p:cNvPr>
          <p:cNvSpPr txBox="1"/>
          <p:nvPr/>
        </p:nvSpPr>
        <p:spPr>
          <a:xfrm>
            <a:off x="2476229" y="31644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9E764-9A68-BA22-D058-5117A5990AF3}"/>
              </a:ext>
            </a:extLst>
          </p:cNvPr>
          <p:cNvCxnSpPr>
            <a:cxnSpLocks/>
          </p:cNvCxnSpPr>
          <p:nvPr/>
        </p:nvCxnSpPr>
        <p:spPr>
          <a:xfrm>
            <a:off x="2716248" y="463026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F99708-F1F9-65D7-DAF0-56D3159A00D0}"/>
              </a:ext>
            </a:extLst>
          </p:cNvPr>
          <p:cNvSpPr txBox="1"/>
          <p:nvPr/>
        </p:nvSpPr>
        <p:spPr>
          <a:xfrm>
            <a:off x="2559806" y="43686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D01126-6595-1BD4-06E0-EB1664567EBA}"/>
              </a:ext>
            </a:extLst>
          </p:cNvPr>
          <p:cNvCxnSpPr>
            <a:cxnSpLocks/>
          </p:cNvCxnSpPr>
          <p:nvPr/>
        </p:nvCxnSpPr>
        <p:spPr>
          <a:xfrm>
            <a:off x="7892086" y="220641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22CB1A-396D-2823-31BB-C4E3C89EB000}"/>
              </a:ext>
            </a:extLst>
          </p:cNvPr>
          <p:cNvSpPr txBox="1"/>
          <p:nvPr/>
        </p:nvSpPr>
        <p:spPr>
          <a:xfrm>
            <a:off x="7735644" y="194480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2668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37E8D8AA-67C9-A040-9778-8730104B4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4EF2C5A1-B315-3CA8-F839-F9B57BE6D11E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Supplier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8D47D-CDE9-1DC3-5715-C72A6DF8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3975" y="991908"/>
            <a:ext cx="5474022" cy="10660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6E8A0C-BD40-2D9A-151E-81F17C38DAA9}"/>
              </a:ext>
            </a:extLst>
          </p:cNvPr>
          <p:cNvCxnSpPr>
            <a:cxnSpLocks/>
          </p:cNvCxnSpPr>
          <p:nvPr/>
        </p:nvCxnSpPr>
        <p:spPr>
          <a:xfrm>
            <a:off x="3882510" y="272963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158DEE-3F03-3938-BBDB-D9F8C9897B39}"/>
              </a:ext>
            </a:extLst>
          </p:cNvPr>
          <p:cNvSpPr txBox="1"/>
          <p:nvPr/>
        </p:nvSpPr>
        <p:spPr>
          <a:xfrm>
            <a:off x="3726068" y="246802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54FC3-2654-B945-B172-408B6049F154}"/>
              </a:ext>
            </a:extLst>
          </p:cNvPr>
          <p:cNvSpPr txBox="1"/>
          <p:nvPr/>
        </p:nvSpPr>
        <p:spPr>
          <a:xfrm>
            <a:off x="66714" y="1796345"/>
            <a:ext cx="2773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13-Select Site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14-Apply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15-Accounting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16-Enter Liability Account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17-save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2B34BD-C2BD-B290-80FC-0ACFC9D7572C}"/>
              </a:ext>
            </a:extLst>
          </p:cNvPr>
          <p:cNvCxnSpPr>
            <a:cxnSpLocks/>
          </p:cNvCxnSpPr>
          <p:nvPr/>
        </p:nvCxnSpPr>
        <p:spPr>
          <a:xfrm>
            <a:off x="2837615" y="1990448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3A47CF-7C0C-8FA9-E42C-2B8D1EDD2664}"/>
              </a:ext>
            </a:extLst>
          </p:cNvPr>
          <p:cNvSpPr txBox="1"/>
          <p:nvPr/>
        </p:nvSpPr>
        <p:spPr>
          <a:xfrm>
            <a:off x="2681173" y="172883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8F88E-1E16-8859-C6D8-A24D9147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35159" y="2548354"/>
            <a:ext cx="5716988" cy="2066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734DF8-3897-68A1-8730-991C8773D53A}"/>
              </a:ext>
            </a:extLst>
          </p:cNvPr>
          <p:cNvCxnSpPr>
            <a:cxnSpLocks/>
          </p:cNvCxnSpPr>
          <p:nvPr/>
        </p:nvCxnSpPr>
        <p:spPr>
          <a:xfrm>
            <a:off x="7685352" y="263187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FAD69F-1774-93A7-5DD8-BED3763EE50E}"/>
              </a:ext>
            </a:extLst>
          </p:cNvPr>
          <p:cNvSpPr txBox="1"/>
          <p:nvPr/>
        </p:nvSpPr>
        <p:spPr>
          <a:xfrm>
            <a:off x="7099935" y="246802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17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9DD3A0-EFAC-EF2E-C9D4-B17DBCF357B8}"/>
              </a:ext>
            </a:extLst>
          </p:cNvPr>
          <p:cNvCxnSpPr>
            <a:cxnSpLocks/>
          </p:cNvCxnSpPr>
          <p:nvPr/>
        </p:nvCxnSpPr>
        <p:spPr>
          <a:xfrm>
            <a:off x="4572000" y="3602996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65FF6C-7D8B-A508-FDCD-6A7EB8D74B6B}"/>
              </a:ext>
            </a:extLst>
          </p:cNvPr>
          <p:cNvSpPr txBox="1"/>
          <p:nvPr/>
        </p:nvSpPr>
        <p:spPr>
          <a:xfrm>
            <a:off x="4415558" y="334138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980AB-1465-C3D1-CC11-92CA33EF8E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37614" y="4524292"/>
            <a:ext cx="4572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E1054-CAEC-2F52-E20B-1CF43C90E2F9}"/>
              </a:ext>
            </a:extLst>
          </p:cNvPr>
          <p:cNvSpPr txBox="1"/>
          <p:nvPr/>
        </p:nvSpPr>
        <p:spPr>
          <a:xfrm>
            <a:off x="2252198" y="426268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DAC9E3-90A6-B6DE-DFDC-E8A1E9707CF0}"/>
              </a:ext>
            </a:extLst>
          </p:cNvPr>
          <p:cNvCxnSpPr>
            <a:cxnSpLocks/>
          </p:cNvCxnSpPr>
          <p:nvPr/>
        </p:nvCxnSpPr>
        <p:spPr>
          <a:xfrm>
            <a:off x="7685352" y="119642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0923B2-8E63-38E7-76EC-0F46E65C4450}"/>
              </a:ext>
            </a:extLst>
          </p:cNvPr>
          <p:cNvSpPr txBox="1"/>
          <p:nvPr/>
        </p:nvSpPr>
        <p:spPr>
          <a:xfrm>
            <a:off x="7528910" y="93481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8761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AC15F99A-B746-4858-2143-E641ED02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A0CD9B87-1E0C-5395-162F-D18347ED21A2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6E49F-C2C1-7CE2-306C-322ACED6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8307" y="720952"/>
            <a:ext cx="1820767" cy="34798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3B42AA-8575-DFD4-F48B-2F95A65EDB27}"/>
              </a:ext>
            </a:extLst>
          </p:cNvPr>
          <p:cNvCxnSpPr>
            <a:cxnSpLocks/>
          </p:cNvCxnSpPr>
          <p:nvPr/>
        </p:nvCxnSpPr>
        <p:spPr>
          <a:xfrm>
            <a:off x="3882510" y="272963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3C60BD8-F877-EA5A-4140-EAB18762FEFD}"/>
              </a:ext>
            </a:extLst>
          </p:cNvPr>
          <p:cNvSpPr txBox="1"/>
          <p:nvPr/>
        </p:nvSpPr>
        <p:spPr>
          <a:xfrm>
            <a:off x="115494" y="2793153"/>
            <a:ext cx="695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1-Setup---Payment---Banks and Bank Branches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2-Enter To Bank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3-Enter To Create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F3223-7867-8C35-07A2-6FA9EFC8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78881" y="723939"/>
            <a:ext cx="5716988" cy="20157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A3A4FD-B333-51FA-3BA6-E857669A4DAA}"/>
              </a:ext>
            </a:extLst>
          </p:cNvPr>
          <p:cNvCxnSpPr>
            <a:cxnSpLocks/>
          </p:cNvCxnSpPr>
          <p:nvPr/>
        </p:nvCxnSpPr>
        <p:spPr>
          <a:xfrm>
            <a:off x="6971489" y="3786822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5C6663-9E90-9553-E2EC-00A9F880A609}"/>
              </a:ext>
            </a:extLst>
          </p:cNvPr>
          <p:cNvSpPr txBox="1"/>
          <p:nvPr/>
        </p:nvSpPr>
        <p:spPr>
          <a:xfrm>
            <a:off x="6815047" y="352521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E36F3F-FCE8-8195-F10F-382E67F59D19}"/>
              </a:ext>
            </a:extLst>
          </p:cNvPr>
          <p:cNvCxnSpPr>
            <a:cxnSpLocks/>
          </p:cNvCxnSpPr>
          <p:nvPr/>
        </p:nvCxnSpPr>
        <p:spPr>
          <a:xfrm>
            <a:off x="1234136" y="102501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8DDB2F-60C9-3C4A-5C14-4120264B990C}"/>
              </a:ext>
            </a:extLst>
          </p:cNvPr>
          <p:cNvSpPr txBox="1"/>
          <p:nvPr/>
        </p:nvSpPr>
        <p:spPr>
          <a:xfrm>
            <a:off x="1077694" y="7634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7B63B7-DB40-D5FB-87ED-517906BDF154}"/>
              </a:ext>
            </a:extLst>
          </p:cNvPr>
          <p:cNvCxnSpPr>
            <a:cxnSpLocks/>
          </p:cNvCxnSpPr>
          <p:nvPr/>
        </p:nvCxnSpPr>
        <p:spPr>
          <a:xfrm>
            <a:off x="1065174" y="2260967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C858A2-F7BB-61D3-4007-7D5DA0FF99BC}"/>
              </a:ext>
            </a:extLst>
          </p:cNvPr>
          <p:cNvSpPr txBox="1"/>
          <p:nvPr/>
        </p:nvSpPr>
        <p:spPr>
          <a:xfrm>
            <a:off x="908732" y="199935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5122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B695CD40-9169-57FA-555E-63CE64BC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6CAD53D7-85E8-B895-A8AC-3D2BFFCBA8E9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2891F-4116-E78D-EC3A-AB1BD756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3436" y="675464"/>
            <a:ext cx="5419227" cy="3884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F71F8B-FB38-9673-4003-0F17A467FA49}"/>
              </a:ext>
            </a:extLst>
          </p:cNvPr>
          <p:cNvSpPr txBox="1"/>
          <p:nvPr/>
        </p:nvSpPr>
        <p:spPr>
          <a:xfrm>
            <a:off x="103043" y="2463759"/>
            <a:ext cx="319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4- Enter Country</a:t>
            </a:r>
          </a:p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5-Enter Bank Name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6-Save and Next</a:t>
            </a:r>
            <a:endParaRPr lang="en-US" sz="24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86F8B1-F2A3-B497-53EC-0E0B33743A26}"/>
              </a:ext>
            </a:extLst>
          </p:cNvPr>
          <p:cNvCxnSpPr>
            <a:cxnSpLocks/>
          </p:cNvCxnSpPr>
          <p:nvPr/>
        </p:nvCxnSpPr>
        <p:spPr>
          <a:xfrm>
            <a:off x="3854630" y="241085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8BD658-C71A-669B-0199-EB5236E379D8}"/>
              </a:ext>
            </a:extLst>
          </p:cNvPr>
          <p:cNvSpPr txBox="1"/>
          <p:nvPr/>
        </p:nvSpPr>
        <p:spPr>
          <a:xfrm>
            <a:off x="3698188" y="21492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73F6A0-47F8-EAA8-C015-247E557BCE59}"/>
              </a:ext>
            </a:extLst>
          </p:cNvPr>
          <p:cNvCxnSpPr>
            <a:cxnSpLocks/>
          </p:cNvCxnSpPr>
          <p:nvPr/>
        </p:nvCxnSpPr>
        <p:spPr>
          <a:xfrm>
            <a:off x="3662909" y="2617648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55D825-CD1C-AAE0-4282-397E16C5507C}"/>
              </a:ext>
            </a:extLst>
          </p:cNvPr>
          <p:cNvSpPr txBox="1"/>
          <p:nvPr/>
        </p:nvSpPr>
        <p:spPr>
          <a:xfrm>
            <a:off x="3506467" y="235603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A89F35C-F5AC-DC96-0F28-A15D1D241DB7}"/>
              </a:ext>
            </a:extLst>
          </p:cNvPr>
          <p:cNvCxnSpPr>
            <a:cxnSpLocks/>
          </p:cNvCxnSpPr>
          <p:nvPr/>
        </p:nvCxnSpPr>
        <p:spPr>
          <a:xfrm>
            <a:off x="7450621" y="134405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08E35-044A-328F-A0D4-DC73D15B4AD9}"/>
              </a:ext>
            </a:extLst>
          </p:cNvPr>
          <p:cNvSpPr txBox="1"/>
          <p:nvPr/>
        </p:nvSpPr>
        <p:spPr>
          <a:xfrm>
            <a:off x="7294179" y="10824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593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1EE6C117-6D6F-AB81-1B6B-63601D3A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82AD073D-FE16-26EE-4134-D7F8CE1C93E1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2D0AA-384B-17CC-3615-8A9CB4BD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25174" y="956489"/>
            <a:ext cx="5419227" cy="3424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75BFA-1B26-2956-4E5E-B7FFA9A585FA}"/>
              </a:ext>
            </a:extLst>
          </p:cNvPr>
          <p:cNvSpPr txBox="1"/>
          <p:nvPr/>
        </p:nvSpPr>
        <p:spPr>
          <a:xfrm>
            <a:off x="103043" y="2463759"/>
            <a:ext cx="319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6- Enter to Bank address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7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-Enter to Create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1D778-BB2E-4BDF-5F3B-9766988DCBD9}"/>
              </a:ext>
            </a:extLst>
          </p:cNvPr>
          <p:cNvCxnSpPr>
            <a:cxnSpLocks/>
          </p:cNvCxnSpPr>
          <p:nvPr/>
        </p:nvCxnSpPr>
        <p:spPr>
          <a:xfrm>
            <a:off x="3211432" y="226668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E24743-327A-39EE-119C-9475CEE82C4F}"/>
              </a:ext>
            </a:extLst>
          </p:cNvPr>
          <p:cNvSpPr txBox="1"/>
          <p:nvPr/>
        </p:nvSpPr>
        <p:spPr>
          <a:xfrm>
            <a:off x="3054990" y="2005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97A5A-44F3-B147-877F-FA4DA7203BF8}"/>
              </a:ext>
            </a:extLst>
          </p:cNvPr>
          <p:cNvCxnSpPr>
            <a:cxnSpLocks/>
          </p:cNvCxnSpPr>
          <p:nvPr/>
        </p:nvCxnSpPr>
        <p:spPr>
          <a:xfrm>
            <a:off x="5725173" y="372660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C6F1AC-6BA0-71AF-EAED-CD0431377D04}"/>
              </a:ext>
            </a:extLst>
          </p:cNvPr>
          <p:cNvSpPr txBox="1"/>
          <p:nvPr/>
        </p:nvSpPr>
        <p:spPr>
          <a:xfrm>
            <a:off x="5568731" y="34649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8919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F16113E3-C51A-E6B6-A05C-7B4F55296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BBE940EC-AC71-0091-B387-A37FADB6125C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99446-984A-BBEE-CF09-CDB8659C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25174" y="1417988"/>
            <a:ext cx="5419227" cy="2501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ADA557-851E-7967-D541-B106DA55364D}"/>
              </a:ext>
            </a:extLst>
          </p:cNvPr>
          <p:cNvSpPr txBox="1"/>
          <p:nvPr/>
        </p:nvSpPr>
        <p:spPr>
          <a:xfrm>
            <a:off x="103043" y="2463759"/>
            <a:ext cx="319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8- Enter Country</a:t>
            </a:r>
          </a:p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9-Enter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Address Line1 </a:t>
            </a:r>
          </a:p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10- Apply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84032-A700-3CE3-F0EF-5A6888DEA8BB}"/>
              </a:ext>
            </a:extLst>
          </p:cNvPr>
          <p:cNvCxnSpPr>
            <a:cxnSpLocks/>
          </p:cNvCxnSpPr>
          <p:nvPr/>
        </p:nvCxnSpPr>
        <p:spPr>
          <a:xfrm>
            <a:off x="3574598" y="1679598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5CF141-35CB-5C3B-11DC-6F82BA01BD7E}"/>
              </a:ext>
            </a:extLst>
          </p:cNvPr>
          <p:cNvSpPr txBox="1"/>
          <p:nvPr/>
        </p:nvSpPr>
        <p:spPr>
          <a:xfrm>
            <a:off x="3418156" y="141798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634BB-66A5-3E88-1BC7-1CDED4DD3CF0}"/>
              </a:ext>
            </a:extLst>
          </p:cNvPr>
          <p:cNvCxnSpPr>
            <a:cxnSpLocks/>
          </p:cNvCxnSpPr>
          <p:nvPr/>
        </p:nvCxnSpPr>
        <p:spPr>
          <a:xfrm>
            <a:off x="3396574" y="1860166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AB2DE3-3E3C-D360-4D54-15B473BF55BA}"/>
              </a:ext>
            </a:extLst>
          </p:cNvPr>
          <p:cNvSpPr txBox="1"/>
          <p:nvPr/>
        </p:nvSpPr>
        <p:spPr>
          <a:xfrm>
            <a:off x="3240132" y="159855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5508E10-B2CB-5552-7EA7-D3AB1E9DC26C}"/>
              </a:ext>
            </a:extLst>
          </p:cNvPr>
          <p:cNvCxnSpPr>
            <a:cxnSpLocks/>
          </p:cNvCxnSpPr>
          <p:nvPr/>
        </p:nvCxnSpPr>
        <p:spPr>
          <a:xfrm>
            <a:off x="7835629" y="3737604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A5E081-711A-8100-A07A-1FE65402B943}"/>
              </a:ext>
            </a:extLst>
          </p:cNvPr>
          <p:cNvSpPr txBox="1"/>
          <p:nvPr/>
        </p:nvSpPr>
        <p:spPr>
          <a:xfrm>
            <a:off x="7679187" y="347599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1986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172F86B-00DC-3030-69CC-9D9DF112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3FB7EB-39E2-C81E-5ED4-D46864702139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3A170D-F496-58B4-57A6-A401287BF55E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8580C9-D638-330B-B651-4D85D76D22ED}"/>
              </a:ext>
            </a:extLst>
          </p:cNvPr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C9056-237D-1E36-583B-6394EA892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6DB719-61A7-A78B-1930-81485F356597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02CB0F-5145-8FFE-557B-87FBAB6CA7AF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58563-3FE8-F47C-FB9F-3CE2DE770F6B}"/>
              </a:ext>
            </a:extLst>
          </p:cNvPr>
          <p:cNvSpPr txBox="1"/>
          <p:nvPr/>
        </p:nvSpPr>
        <p:spPr>
          <a:xfrm>
            <a:off x="1929560" y="1026932"/>
            <a:ext cx="52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  <a:highlight>
                  <a:srgbClr val="008080"/>
                </a:highlight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NXT8_CAI2_ERP4_S1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6FC10C-A35E-77BA-3718-762E7C2425DC}"/>
              </a:ext>
            </a:extLst>
          </p:cNvPr>
          <p:cNvSpPr txBox="1"/>
          <p:nvPr/>
        </p:nvSpPr>
        <p:spPr>
          <a:xfrm>
            <a:off x="3014895" y="1408443"/>
            <a:ext cx="3312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highlight>
                  <a:srgbClr val="008080"/>
                </a:highlight>
                <a:latin typeface="Aptos" panose="020B00040202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Oracle Digital Accounting Specialist</a:t>
            </a:r>
            <a:endParaRPr lang="en-GB" b="1" dirty="0">
              <a:solidFill>
                <a:schemeClr val="accent1"/>
              </a:solidFill>
              <a:highlight>
                <a:srgbClr val="008080"/>
              </a:highlight>
              <a:latin typeface="Aptos" panose="020B0004020202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20EFB8-5257-BDFC-5E92-9401AD63C9BB}"/>
              </a:ext>
            </a:extLst>
          </p:cNvPr>
          <p:cNvGrpSpPr/>
          <p:nvPr/>
        </p:nvGrpSpPr>
        <p:grpSpPr>
          <a:xfrm>
            <a:off x="91106" y="2220473"/>
            <a:ext cx="8961786" cy="2413615"/>
            <a:chOff x="75534" y="2717340"/>
            <a:chExt cx="8961786" cy="24136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DA230A-44C5-643B-53BC-F32FFFC12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" y="2717340"/>
              <a:ext cx="1444852" cy="14448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142A13-0DDD-335F-3371-505614B8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143" y="2717340"/>
              <a:ext cx="1444852" cy="14448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BC54839-DB08-4C18-6D0F-ECCB6377D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9574" y="2717340"/>
              <a:ext cx="1444852" cy="14448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68D734-FEDF-C341-3E5C-BC4718729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037" y="2717340"/>
              <a:ext cx="1444852" cy="14448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426F55-2BD7-562D-0277-49B9DFB79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2468" y="2717340"/>
              <a:ext cx="1444852" cy="144485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0E3C0D-35B4-6DB3-2158-B54BF6B5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958" y="4523321"/>
              <a:ext cx="1194296" cy="4571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C3E88E-5FBD-850B-2616-11A2E161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421" y="4527795"/>
              <a:ext cx="1194296" cy="4571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9C95E19-B487-FA61-00F9-E1B4122D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4852" y="4523321"/>
              <a:ext cx="1194296" cy="4571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A880A8-7CFE-BC74-696E-0051FDE0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315" y="4512928"/>
              <a:ext cx="1194296" cy="4571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6F4611-B2EE-74CB-227F-A48566AE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665" y="4546181"/>
              <a:ext cx="1194296" cy="4571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C5CAF-FEA7-10F4-AA74-8FB3491B3205}"/>
                </a:ext>
              </a:extLst>
            </p:cNvPr>
            <p:cNvSpPr txBox="1"/>
            <p:nvPr/>
          </p:nvSpPr>
          <p:spPr>
            <a:xfrm>
              <a:off x="154202" y="4236114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GB" sz="1200" dirty="0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Team Leader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F8A0DD-3FD7-0EF2-1961-32CDCEB08665}"/>
                </a:ext>
              </a:extLst>
            </p:cNvPr>
            <p:cNvSpPr txBox="1"/>
            <p:nvPr/>
          </p:nvSpPr>
          <p:spPr>
            <a:xfrm>
              <a:off x="2307003" y="4235929"/>
              <a:ext cx="861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GB" sz="1200" dirty="0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Member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E1B3E-09EE-394F-02B1-FFDC3638ED4E}"/>
                </a:ext>
              </a:extLst>
            </p:cNvPr>
            <p:cNvSpPr txBox="1"/>
            <p:nvPr/>
          </p:nvSpPr>
          <p:spPr>
            <a:xfrm>
              <a:off x="4141434" y="4235928"/>
              <a:ext cx="861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GB" sz="1200" dirty="0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Member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745B24-2C34-9BA2-8C62-AD571BFD3EEB}"/>
                </a:ext>
              </a:extLst>
            </p:cNvPr>
            <p:cNvSpPr txBox="1"/>
            <p:nvPr/>
          </p:nvSpPr>
          <p:spPr>
            <a:xfrm>
              <a:off x="6049897" y="4235927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GB" sz="1200" dirty="0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Member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660235-2490-BCAA-D7F3-F3D03FDAA90C}"/>
                </a:ext>
              </a:extLst>
            </p:cNvPr>
            <p:cNvSpPr txBox="1"/>
            <p:nvPr/>
          </p:nvSpPr>
          <p:spPr>
            <a:xfrm>
              <a:off x="7880316" y="4235926"/>
              <a:ext cx="861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GB" sz="1200" dirty="0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Member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656AF7-890A-20AC-AE34-3207CA9E06E2}"/>
                </a:ext>
              </a:extLst>
            </p:cNvPr>
            <p:cNvSpPr txBox="1"/>
            <p:nvPr/>
          </p:nvSpPr>
          <p:spPr>
            <a:xfrm>
              <a:off x="75534" y="4546180"/>
              <a:ext cx="15071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tx2"/>
                  </a:solidFill>
                  <a:latin typeface="Calibri" panose="020F0502020204030204" pitchFamily="34" charset="0"/>
                  <a:ea typeface="Lato" panose="020F0502020204030203" pitchFamily="34" charset="0"/>
                  <a:cs typeface="Calibri" panose="020F0502020204030204" pitchFamily="34" charset="0"/>
                </a:rPr>
                <a:t>Abd El-Rahman </a:t>
              </a:r>
            </a:p>
            <a:p>
              <a:pPr algn="ctr"/>
              <a:r>
                <a:rPr lang="de-DE" sz="1600" dirty="0">
                  <a:solidFill>
                    <a:schemeClr val="tx2"/>
                  </a:solidFill>
                  <a:latin typeface="Calibri" panose="020F0502020204030204" pitchFamily="34" charset="0"/>
                  <a:ea typeface="Lato" panose="020F0502020204030203" pitchFamily="34" charset="0"/>
                  <a:cs typeface="Calibri" panose="020F0502020204030204" pitchFamily="34" charset="0"/>
                </a:rPr>
                <a:t>Hossam </a:t>
              </a:r>
              <a:endParaRPr lang="en-GB" sz="1600" dirty="0">
                <a:solidFill>
                  <a:schemeClr val="tx2"/>
                </a:solidFill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60855-32C9-1955-9F0B-BFCF5150D63D}"/>
                </a:ext>
              </a:extLst>
            </p:cNvPr>
            <p:cNvSpPr txBox="1"/>
            <p:nvPr/>
          </p:nvSpPr>
          <p:spPr>
            <a:xfrm>
              <a:off x="1822094" y="4570097"/>
              <a:ext cx="18309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  <a:latin typeface="Calibri" panose="020F0502020204030204" pitchFamily="34" charset="0"/>
                  <a:ea typeface="Lato" panose="020F0502020204030203" pitchFamily="34" charset="0"/>
                  <a:cs typeface="Calibri" panose="020F0502020204030204" pitchFamily="34" charset="0"/>
                </a:rPr>
                <a:t>Mostafa Mohamed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FD2F0C-C2B3-33DB-831F-64E7ABE8C93B}"/>
                </a:ext>
              </a:extLst>
            </p:cNvPr>
            <p:cNvSpPr txBox="1"/>
            <p:nvPr/>
          </p:nvSpPr>
          <p:spPr>
            <a:xfrm>
              <a:off x="3919416" y="4569040"/>
              <a:ext cx="1305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  <a:latin typeface="Calibri" panose="020F0502020204030204" pitchFamily="34" charset="0"/>
                  <a:ea typeface="Lato" panose="020F0502020204030203" pitchFamily="34" charset="0"/>
                  <a:cs typeface="Calibri" panose="020F0502020204030204" pitchFamily="34" charset="0"/>
                </a:rPr>
                <a:t>Mariam Adel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CF64A4-D659-0A28-B103-3B983BBBF039}"/>
                </a:ext>
              </a:extLst>
            </p:cNvPr>
            <p:cNvSpPr txBox="1"/>
            <p:nvPr/>
          </p:nvSpPr>
          <p:spPr>
            <a:xfrm>
              <a:off x="5589834" y="4558647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  <a:latin typeface="Calibri" panose="020F0502020204030204" pitchFamily="34" charset="0"/>
                  <a:ea typeface="Lato" panose="020F0502020204030203" pitchFamily="34" charset="0"/>
                  <a:cs typeface="Calibri" panose="020F0502020204030204" pitchFamily="34" charset="0"/>
                </a:rPr>
                <a:t>Youssef Mohamed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0E5E8-EE7B-F3C6-F87A-B3C76E407EF8}"/>
                </a:ext>
              </a:extLst>
            </p:cNvPr>
            <p:cNvSpPr txBox="1"/>
            <p:nvPr/>
          </p:nvSpPr>
          <p:spPr>
            <a:xfrm>
              <a:off x="7688757" y="4569040"/>
              <a:ext cx="1244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  <a:latin typeface="Calibri" panose="020F0502020204030204" pitchFamily="34" charset="0"/>
                  <a:ea typeface="Lato" panose="020F0502020204030203" pitchFamily="34" charset="0"/>
                  <a:cs typeface="Calibri" panose="020F0502020204030204" pitchFamily="34" charset="0"/>
                </a:rPr>
                <a:t>Tuka Khaled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31F740B-27C6-DA3A-EF53-00FE5FF1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460" y="2871639"/>
              <a:ext cx="1144015" cy="1152633"/>
            </a:xfrm>
            <a:prstGeom prst="flowChartConnector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6B5E4CA-3920-19CF-8E57-14FE17A3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450" y="2873385"/>
              <a:ext cx="1132550" cy="1132550"/>
            </a:xfrm>
            <a:prstGeom prst="flowChartConnector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C6A9CFC-62BC-C094-6B0B-D6360937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0167" t="13833" r="24395" b="22879"/>
            <a:stretch/>
          </p:blipFill>
          <p:spPr>
            <a:xfrm>
              <a:off x="7738112" y="2871639"/>
              <a:ext cx="1145540" cy="1127986"/>
            </a:xfrm>
            <a:prstGeom prst="flowChartConnector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C4F6B45-7A7D-86AB-5451-F73BA0B0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7429" y="2871640"/>
              <a:ext cx="1137606" cy="1137606"/>
            </a:xfrm>
            <a:prstGeom prst="flowChartConnector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443937-CB48-D2D2-E854-46A24499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8884" y="2863015"/>
              <a:ext cx="1146231" cy="1146231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60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83555993-5B7C-1429-0369-0D381A193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9B8AD4DA-3502-233D-D0B4-57A70FA2DD49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C084C-E4AE-54F3-21C6-5041329F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4773" y="1144286"/>
            <a:ext cx="5419227" cy="1125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C5C6FF-C648-3FD7-DF94-F5D5F209A225}"/>
              </a:ext>
            </a:extLst>
          </p:cNvPr>
          <p:cNvSpPr txBox="1"/>
          <p:nvPr/>
        </p:nvSpPr>
        <p:spPr>
          <a:xfrm>
            <a:off x="103043" y="2463759"/>
            <a:ext cx="319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11- Save and Next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12-Create Contact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D783D06-77FF-9960-AB00-5F3B30826FEE}"/>
              </a:ext>
            </a:extLst>
          </p:cNvPr>
          <p:cNvCxnSpPr>
            <a:cxnSpLocks/>
          </p:cNvCxnSpPr>
          <p:nvPr/>
        </p:nvCxnSpPr>
        <p:spPr>
          <a:xfrm>
            <a:off x="7751322" y="13503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FB722B-B5A3-1C73-4FA5-9BE472128E05}"/>
              </a:ext>
            </a:extLst>
          </p:cNvPr>
          <p:cNvSpPr txBox="1"/>
          <p:nvPr/>
        </p:nvSpPr>
        <p:spPr>
          <a:xfrm>
            <a:off x="7264140" y="108878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5689D-4003-613D-E759-CA334554D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264" y="2269913"/>
            <a:ext cx="5557736" cy="15904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DDC12A-838B-BDC8-5F24-A17B7F829222}"/>
              </a:ext>
            </a:extLst>
          </p:cNvPr>
          <p:cNvCxnSpPr>
            <a:cxnSpLocks/>
          </p:cNvCxnSpPr>
          <p:nvPr/>
        </p:nvCxnSpPr>
        <p:spPr>
          <a:xfrm>
            <a:off x="8044030" y="3451040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705C58-8340-0D55-F20E-7D655A1A8C12}"/>
              </a:ext>
            </a:extLst>
          </p:cNvPr>
          <p:cNvSpPr txBox="1"/>
          <p:nvPr/>
        </p:nvSpPr>
        <p:spPr>
          <a:xfrm>
            <a:off x="7556848" y="318943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6338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DCFB8B80-E02B-CDD6-9FE3-EAFCBA343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8266B46F-C2B7-8E41-4EAF-DF9CA358D6F9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80F76-149D-6E6E-57CC-8FC18598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3605" y="836579"/>
            <a:ext cx="6092768" cy="370948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D1537D-D40F-8DB7-ADD0-6407CC27EA8E}"/>
              </a:ext>
            </a:extLst>
          </p:cNvPr>
          <p:cNvCxnSpPr>
            <a:cxnSpLocks/>
          </p:cNvCxnSpPr>
          <p:nvPr/>
        </p:nvCxnSpPr>
        <p:spPr>
          <a:xfrm>
            <a:off x="2688860" y="1531978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DFBE58-FBAC-7A39-74A1-D69C22AB22AD}"/>
              </a:ext>
            </a:extLst>
          </p:cNvPr>
          <p:cNvSpPr txBox="1"/>
          <p:nvPr/>
        </p:nvSpPr>
        <p:spPr>
          <a:xfrm>
            <a:off x="2201678" y="127036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DFDC44-2300-8775-B76A-73F545B1E650}"/>
              </a:ext>
            </a:extLst>
          </p:cNvPr>
          <p:cNvCxnSpPr>
            <a:cxnSpLocks/>
          </p:cNvCxnSpPr>
          <p:nvPr/>
        </p:nvCxnSpPr>
        <p:spPr>
          <a:xfrm>
            <a:off x="3977869" y="2310140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D9CD4-5EA1-CAB8-03E4-0A9CEB04A979}"/>
              </a:ext>
            </a:extLst>
          </p:cNvPr>
          <p:cNvSpPr txBox="1"/>
          <p:nvPr/>
        </p:nvSpPr>
        <p:spPr>
          <a:xfrm>
            <a:off x="3490687" y="204853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7EB1-22D1-0C5E-2D4B-BA77CA66EBB3}"/>
              </a:ext>
            </a:extLst>
          </p:cNvPr>
          <p:cNvSpPr txBox="1"/>
          <p:nvPr/>
        </p:nvSpPr>
        <p:spPr>
          <a:xfrm>
            <a:off x="103043" y="2463759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13-Enter Contact Number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14- Enter Start Date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15- Enter Email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69DC5-DCE0-AF0E-6130-A5483952EBD9}"/>
              </a:ext>
            </a:extLst>
          </p:cNvPr>
          <p:cNvCxnSpPr>
            <a:cxnSpLocks/>
          </p:cNvCxnSpPr>
          <p:nvPr/>
        </p:nvCxnSpPr>
        <p:spPr>
          <a:xfrm>
            <a:off x="2627689" y="3873132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587551-B1A4-E2D8-2CAA-51E9AF826A42}"/>
              </a:ext>
            </a:extLst>
          </p:cNvPr>
          <p:cNvSpPr txBox="1"/>
          <p:nvPr/>
        </p:nvSpPr>
        <p:spPr>
          <a:xfrm>
            <a:off x="2140507" y="361152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3116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349960C0-CD6D-AAA5-4BB5-0443E4CE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943EF7A1-2734-9AE5-848D-FCDE613C8FC4}"/>
              </a:ext>
            </a:extLst>
          </p:cNvPr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87E0C-79DC-477B-EAF9-138CD781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3605" y="1941245"/>
            <a:ext cx="6092768" cy="150014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4AA55F2-74B5-C846-077E-ED1A9CFC4D5C}"/>
              </a:ext>
            </a:extLst>
          </p:cNvPr>
          <p:cNvCxnSpPr>
            <a:cxnSpLocks/>
          </p:cNvCxnSpPr>
          <p:nvPr/>
        </p:nvCxnSpPr>
        <p:spPr>
          <a:xfrm>
            <a:off x="2935370" y="3076557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BA372A-1717-9A7B-DF9F-1BD45A58F338}"/>
              </a:ext>
            </a:extLst>
          </p:cNvPr>
          <p:cNvSpPr txBox="1"/>
          <p:nvPr/>
        </p:nvSpPr>
        <p:spPr>
          <a:xfrm>
            <a:off x="2448188" y="28149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044516-953E-945A-FF7E-871CBCD80A2D}"/>
              </a:ext>
            </a:extLst>
          </p:cNvPr>
          <p:cNvCxnSpPr>
            <a:cxnSpLocks/>
          </p:cNvCxnSpPr>
          <p:nvPr/>
        </p:nvCxnSpPr>
        <p:spPr>
          <a:xfrm>
            <a:off x="8095911" y="220214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380C60-D7D2-4A66-18D0-F97F61F232B9}"/>
              </a:ext>
            </a:extLst>
          </p:cNvPr>
          <p:cNvSpPr txBox="1"/>
          <p:nvPr/>
        </p:nvSpPr>
        <p:spPr>
          <a:xfrm>
            <a:off x="7608729" y="194053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F149E-B238-A244-EF69-10D08E59269D}"/>
              </a:ext>
            </a:extLst>
          </p:cNvPr>
          <p:cNvSpPr txBox="1"/>
          <p:nvPr/>
        </p:nvSpPr>
        <p:spPr>
          <a:xfrm>
            <a:off x="103043" y="2463759"/>
            <a:ext cx="319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16- Select Contact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17- Click to Finish</a:t>
            </a:r>
          </a:p>
        </p:txBody>
      </p:sp>
    </p:spTree>
    <p:extLst>
      <p:ext uri="{BB962C8B-B14F-4D97-AF65-F5344CB8AC3E}">
        <p14:creationId xmlns:p14="http://schemas.microsoft.com/office/powerpoint/2010/main" val="64514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52E20776-0414-BC39-924D-5184158D5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25B4D500-56A8-207E-1689-3D33CECE3285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Branch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E4BE1-887F-94D2-00E0-16C9D469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1232" y="1095039"/>
            <a:ext cx="6092768" cy="1315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0468D-11CC-0877-6425-CA8C3B358A22}"/>
              </a:ext>
            </a:extLst>
          </p:cNvPr>
          <p:cNvSpPr txBox="1"/>
          <p:nvPr/>
        </p:nvSpPr>
        <p:spPr>
          <a:xfrm>
            <a:off x="7626355" y="191544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A99131-E4A6-9A5D-757A-C21C74799524}"/>
              </a:ext>
            </a:extLst>
          </p:cNvPr>
          <p:cNvCxnSpPr>
            <a:cxnSpLocks/>
          </p:cNvCxnSpPr>
          <p:nvPr/>
        </p:nvCxnSpPr>
        <p:spPr>
          <a:xfrm>
            <a:off x="7799223" y="222971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D28B32-393F-A080-80AC-D8872C187C6C}"/>
              </a:ext>
            </a:extLst>
          </p:cNvPr>
          <p:cNvSpPr txBox="1"/>
          <p:nvPr/>
        </p:nvSpPr>
        <p:spPr>
          <a:xfrm>
            <a:off x="0" y="1279725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18- Create Branch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19- Enter  Country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20-Enter Bank Name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21-Enter to Continue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7A970-F016-DC8C-33CE-5ACD9A64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232" y="2438667"/>
            <a:ext cx="6092768" cy="1750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25B6-80B3-9099-B5BE-3ED6FE988B40}"/>
              </a:ext>
            </a:extLst>
          </p:cNvPr>
          <p:cNvSpPr txBox="1"/>
          <p:nvPr/>
        </p:nvSpPr>
        <p:spPr>
          <a:xfrm>
            <a:off x="2414436" y="317031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6CC493-980D-F9D5-310A-3958DB417F95}"/>
              </a:ext>
            </a:extLst>
          </p:cNvPr>
          <p:cNvCxnSpPr>
            <a:cxnSpLocks/>
          </p:cNvCxnSpPr>
          <p:nvPr/>
        </p:nvCxnSpPr>
        <p:spPr>
          <a:xfrm>
            <a:off x="2587304" y="348457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B7CA-19DD-D9FF-049D-622950785B64}"/>
              </a:ext>
            </a:extLst>
          </p:cNvPr>
          <p:cNvSpPr txBox="1"/>
          <p:nvPr/>
        </p:nvSpPr>
        <p:spPr>
          <a:xfrm>
            <a:off x="2181347" y="330771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5077E7-640B-4617-32BF-EF97DC7EB7F7}"/>
              </a:ext>
            </a:extLst>
          </p:cNvPr>
          <p:cNvCxnSpPr>
            <a:cxnSpLocks/>
          </p:cNvCxnSpPr>
          <p:nvPr/>
        </p:nvCxnSpPr>
        <p:spPr>
          <a:xfrm>
            <a:off x="2354215" y="3621983"/>
            <a:ext cx="922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79935F-F9CD-03DC-C366-603A2C075543}"/>
              </a:ext>
            </a:extLst>
          </p:cNvPr>
          <p:cNvSpPr txBox="1"/>
          <p:nvPr/>
        </p:nvSpPr>
        <p:spPr>
          <a:xfrm>
            <a:off x="7850091" y="348457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5CCF6B-9D8B-947E-7392-6722ABFF34F8}"/>
              </a:ext>
            </a:extLst>
          </p:cNvPr>
          <p:cNvCxnSpPr>
            <a:cxnSpLocks/>
          </p:cNvCxnSpPr>
          <p:nvPr/>
        </p:nvCxnSpPr>
        <p:spPr>
          <a:xfrm>
            <a:off x="8022959" y="3798843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70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36156ED0-0F64-01A5-BDAC-515CF8DEF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75C44E73-4C31-016D-0A0C-4059D4EC71DD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Branch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747D7-A725-7083-0846-B8F1539A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3707" y="1095038"/>
            <a:ext cx="4832540" cy="327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B0ADB-906B-56F9-F36A-EA330674A3EE}"/>
              </a:ext>
            </a:extLst>
          </p:cNvPr>
          <p:cNvSpPr txBox="1"/>
          <p:nvPr/>
        </p:nvSpPr>
        <p:spPr>
          <a:xfrm>
            <a:off x="5213895" y="204853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CA9C96-9C91-7789-09F4-BE9AAF11E9D0}"/>
              </a:ext>
            </a:extLst>
          </p:cNvPr>
          <p:cNvCxnSpPr>
            <a:cxnSpLocks/>
          </p:cNvCxnSpPr>
          <p:nvPr/>
        </p:nvCxnSpPr>
        <p:spPr>
          <a:xfrm>
            <a:off x="5386763" y="2362794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19714B-E632-2721-2BE4-3A52A9DA85FA}"/>
              </a:ext>
            </a:extLst>
          </p:cNvPr>
          <p:cNvSpPr txBox="1"/>
          <p:nvPr/>
        </p:nvSpPr>
        <p:spPr>
          <a:xfrm>
            <a:off x="6485" y="1279725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22- Create New Branch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23- Enter Branch Name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24- Enter Branch Type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25- Enter Save and Next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B88F4-A950-3668-EC33-2C65CACC601B}"/>
              </a:ext>
            </a:extLst>
          </p:cNvPr>
          <p:cNvSpPr txBox="1"/>
          <p:nvPr/>
        </p:nvSpPr>
        <p:spPr>
          <a:xfrm>
            <a:off x="4936954" y="241178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E78C4-71FA-CE42-0B98-9BF6DFDEE4F9}"/>
              </a:ext>
            </a:extLst>
          </p:cNvPr>
          <p:cNvCxnSpPr>
            <a:cxnSpLocks/>
          </p:cNvCxnSpPr>
          <p:nvPr/>
        </p:nvCxnSpPr>
        <p:spPr>
          <a:xfrm>
            <a:off x="5109822" y="272604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B63586-6E0B-6CF4-80DA-5F5FD705E82F}"/>
              </a:ext>
            </a:extLst>
          </p:cNvPr>
          <p:cNvSpPr txBox="1"/>
          <p:nvPr/>
        </p:nvSpPr>
        <p:spPr>
          <a:xfrm>
            <a:off x="4949321" y="286815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B577CA-0350-6DA1-AC00-82E6916645AB}"/>
              </a:ext>
            </a:extLst>
          </p:cNvPr>
          <p:cNvCxnSpPr>
            <a:cxnSpLocks/>
          </p:cNvCxnSpPr>
          <p:nvPr/>
        </p:nvCxnSpPr>
        <p:spPr>
          <a:xfrm>
            <a:off x="5122189" y="318241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D81A58-D3E0-AE5B-9DD8-A7342A7DCC8B}"/>
              </a:ext>
            </a:extLst>
          </p:cNvPr>
          <p:cNvSpPr txBox="1"/>
          <p:nvPr/>
        </p:nvSpPr>
        <p:spPr>
          <a:xfrm>
            <a:off x="7681478" y="122167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331D3A-D382-0360-F223-6964C2125B62}"/>
              </a:ext>
            </a:extLst>
          </p:cNvPr>
          <p:cNvCxnSpPr>
            <a:cxnSpLocks/>
          </p:cNvCxnSpPr>
          <p:nvPr/>
        </p:nvCxnSpPr>
        <p:spPr>
          <a:xfrm>
            <a:off x="7854346" y="1535943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2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DA1A8BE0-15FE-D55D-F3A3-F368E28AF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758ACA06-0CAD-060A-8E89-0E1BF1BCC1FF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Branch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74D2-A568-0ADF-98A4-98D657E7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3707" y="914400"/>
            <a:ext cx="4832540" cy="335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24301-2D10-2DC7-28E7-1C887B3D5779}"/>
              </a:ext>
            </a:extLst>
          </p:cNvPr>
          <p:cNvSpPr txBox="1"/>
          <p:nvPr/>
        </p:nvSpPr>
        <p:spPr>
          <a:xfrm>
            <a:off x="6485" y="1279725"/>
            <a:ext cx="319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26- Enter Country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27- Enter Address Line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28-Apply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AE0C4-4555-0900-26A8-50175700208E}"/>
              </a:ext>
            </a:extLst>
          </p:cNvPr>
          <p:cNvSpPr txBox="1"/>
          <p:nvPr/>
        </p:nvSpPr>
        <p:spPr>
          <a:xfrm>
            <a:off x="4737240" y="179962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26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488763-AB6F-3814-7FFC-220B896D8E44}"/>
              </a:ext>
            </a:extLst>
          </p:cNvPr>
          <p:cNvCxnSpPr>
            <a:cxnSpLocks/>
          </p:cNvCxnSpPr>
          <p:nvPr/>
        </p:nvCxnSpPr>
        <p:spPr>
          <a:xfrm>
            <a:off x="5260304" y="2061237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F132D9-A739-FC0E-459C-AA049D3AED10}"/>
              </a:ext>
            </a:extLst>
          </p:cNvPr>
          <p:cNvSpPr txBox="1"/>
          <p:nvPr/>
        </p:nvSpPr>
        <p:spPr>
          <a:xfrm>
            <a:off x="4406761" y="190014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0A6CA6-2559-B8B8-C5AB-D7E8A7C1CD04}"/>
              </a:ext>
            </a:extLst>
          </p:cNvPr>
          <p:cNvCxnSpPr>
            <a:cxnSpLocks/>
          </p:cNvCxnSpPr>
          <p:nvPr/>
        </p:nvCxnSpPr>
        <p:spPr>
          <a:xfrm>
            <a:off x="4929825" y="2161756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58C34B-81EF-846F-C2BD-35EFB36B43F0}"/>
              </a:ext>
            </a:extLst>
          </p:cNvPr>
          <p:cNvSpPr txBox="1"/>
          <p:nvPr/>
        </p:nvSpPr>
        <p:spPr>
          <a:xfrm>
            <a:off x="7496653" y="383919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551EC2-0BA0-5B2E-F129-305B73C64619}"/>
              </a:ext>
            </a:extLst>
          </p:cNvPr>
          <p:cNvCxnSpPr>
            <a:cxnSpLocks/>
          </p:cNvCxnSpPr>
          <p:nvPr/>
        </p:nvCxnSpPr>
        <p:spPr>
          <a:xfrm>
            <a:off x="8019717" y="4100803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474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FF01F4A1-82C1-C5AE-9003-6C55CFAF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106C3355-0C1D-31D0-A9A5-4A2D5A71D0F6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2327-5F8E-2EB4-727D-67C57984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3707" y="972766"/>
            <a:ext cx="4832540" cy="1549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724DB-D310-65B9-2E45-0701F41AF1F0}"/>
              </a:ext>
            </a:extLst>
          </p:cNvPr>
          <p:cNvSpPr txBox="1"/>
          <p:nvPr/>
        </p:nvSpPr>
        <p:spPr>
          <a:xfrm>
            <a:off x="7753" y="1169478"/>
            <a:ext cx="3198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29- Enter To Create Account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30- Enter Country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31- Enter Bank Name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32- Enter Branch Name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33- Enter to Continue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2BF87-E4A6-8CD0-0149-622CF991AD36}"/>
              </a:ext>
            </a:extLst>
          </p:cNvPr>
          <p:cNvSpPr txBox="1"/>
          <p:nvPr/>
        </p:nvSpPr>
        <p:spPr>
          <a:xfrm>
            <a:off x="7366177" y="204853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0C11F-45D3-3CD2-A70E-F88995383EB9}"/>
              </a:ext>
            </a:extLst>
          </p:cNvPr>
          <p:cNvCxnSpPr>
            <a:cxnSpLocks/>
          </p:cNvCxnSpPr>
          <p:nvPr/>
        </p:nvCxnSpPr>
        <p:spPr>
          <a:xfrm>
            <a:off x="7889241" y="2310140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9659E-0928-74AD-F376-C486D7CC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954" y="2571750"/>
            <a:ext cx="4840293" cy="1695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27EBF8-2814-52C5-E3A8-6B58608D4AFF}"/>
              </a:ext>
            </a:extLst>
          </p:cNvPr>
          <p:cNvSpPr txBox="1"/>
          <p:nvPr/>
        </p:nvSpPr>
        <p:spPr>
          <a:xfrm>
            <a:off x="3296773" y="307642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B6D1AF-47DB-181F-818B-D9354FD07AFE}"/>
              </a:ext>
            </a:extLst>
          </p:cNvPr>
          <p:cNvCxnSpPr>
            <a:cxnSpLocks/>
          </p:cNvCxnSpPr>
          <p:nvPr/>
        </p:nvCxnSpPr>
        <p:spPr>
          <a:xfrm>
            <a:off x="3819837" y="3338030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66915B9-C979-ED59-0C91-F561D2BCE5DA}"/>
              </a:ext>
            </a:extLst>
          </p:cNvPr>
          <p:cNvSpPr txBox="1"/>
          <p:nvPr/>
        </p:nvSpPr>
        <p:spPr>
          <a:xfrm>
            <a:off x="2958752" y="326448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B9B87-C417-57D1-87BF-AA204FC824D2}"/>
              </a:ext>
            </a:extLst>
          </p:cNvPr>
          <p:cNvCxnSpPr>
            <a:cxnSpLocks/>
          </p:cNvCxnSpPr>
          <p:nvPr/>
        </p:nvCxnSpPr>
        <p:spPr>
          <a:xfrm>
            <a:off x="3481816" y="3526097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A6DB32-9787-BDFF-C181-133C76ECC91F}"/>
              </a:ext>
            </a:extLst>
          </p:cNvPr>
          <p:cNvSpPr txBox="1"/>
          <p:nvPr/>
        </p:nvSpPr>
        <p:spPr>
          <a:xfrm>
            <a:off x="3234420" y="346255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57B590-AA52-60DB-DB20-838FC6EDA0BF}"/>
              </a:ext>
            </a:extLst>
          </p:cNvPr>
          <p:cNvCxnSpPr>
            <a:cxnSpLocks/>
          </p:cNvCxnSpPr>
          <p:nvPr/>
        </p:nvCxnSpPr>
        <p:spPr>
          <a:xfrm>
            <a:off x="3757484" y="372416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821158-1C82-1A00-72E5-0E70EFF95C3E}"/>
              </a:ext>
            </a:extLst>
          </p:cNvPr>
          <p:cNvSpPr txBox="1"/>
          <p:nvPr/>
        </p:nvSpPr>
        <p:spPr>
          <a:xfrm>
            <a:off x="7596532" y="372416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F3D268-297D-45A6-2712-448A8AEA17B8}"/>
              </a:ext>
            </a:extLst>
          </p:cNvPr>
          <p:cNvCxnSpPr>
            <a:cxnSpLocks/>
          </p:cNvCxnSpPr>
          <p:nvPr/>
        </p:nvCxnSpPr>
        <p:spPr>
          <a:xfrm>
            <a:off x="8119596" y="398577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51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9D585FC3-8932-8A6C-E018-A2642C118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AB41AB8F-1FC2-BDA6-DB8E-F4734E1192F9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99313-389D-9CE3-C617-B9AFF206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3707" y="1149960"/>
            <a:ext cx="4832540" cy="255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ED5B4-D536-A92F-586B-2C6B64894B43}"/>
              </a:ext>
            </a:extLst>
          </p:cNvPr>
          <p:cNvSpPr txBox="1"/>
          <p:nvPr/>
        </p:nvSpPr>
        <p:spPr>
          <a:xfrm>
            <a:off x="7753" y="1169478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34- Enter Bank Account Owner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35- Enter Account Use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36- Enter Next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A2404-2780-2592-00B3-968CC52E3512}"/>
              </a:ext>
            </a:extLst>
          </p:cNvPr>
          <p:cNvSpPr txBox="1"/>
          <p:nvPr/>
        </p:nvSpPr>
        <p:spPr>
          <a:xfrm>
            <a:off x="4713769" y="236980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222E4D-3542-DAA8-7AD7-16F8D4B147BB}"/>
              </a:ext>
            </a:extLst>
          </p:cNvPr>
          <p:cNvCxnSpPr>
            <a:cxnSpLocks/>
          </p:cNvCxnSpPr>
          <p:nvPr/>
        </p:nvCxnSpPr>
        <p:spPr>
          <a:xfrm>
            <a:off x="5006477" y="2631417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5E6FA-FC13-F0B7-9670-EAA5B9B5FEDE}"/>
              </a:ext>
            </a:extLst>
          </p:cNvPr>
          <p:cNvSpPr txBox="1"/>
          <p:nvPr/>
        </p:nvSpPr>
        <p:spPr>
          <a:xfrm>
            <a:off x="4912159" y="277479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7876A9-DD7E-5D8F-AB29-5EB6307BA3A2}"/>
              </a:ext>
            </a:extLst>
          </p:cNvPr>
          <p:cNvCxnSpPr>
            <a:cxnSpLocks/>
          </p:cNvCxnSpPr>
          <p:nvPr/>
        </p:nvCxnSpPr>
        <p:spPr>
          <a:xfrm>
            <a:off x="5204867" y="303640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1B3D94-7B23-5CFF-75E2-EB2F035C3C25}"/>
              </a:ext>
            </a:extLst>
          </p:cNvPr>
          <p:cNvSpPr txBox="1"/>
          <p:nvPr/>
        </p:nvSpPr>
        <p:spPr>
          <a:xfrm>
            <a:off x="7684542" y="129943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4D0D60-2C54-14E6-01F4-98AACECE1867}"/>
              </a:ext>
            </a:extLst>
          </p:cNvPr>
          <p:cNvCxnSpPr>
            <a:cxnSpLocks/>
          </p:cNvCxnSpPr>
          <p:nvPr/>
        </p:nvCxnSpPr>
        <p:spPr>
          <a:xfrm>
            <a:off x="7977250" y="1561040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05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F98C431C-73F1-6AD4-0644-8BEBBA94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C0A6C009-85F5-761D-A41E-F5BD77C30802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25355-F2AE-B52D-F7C0-029D7C78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9487" y="680103"/>
            <a:ext cx="4832540" cy="4189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49F14-A601-E8AB-C40A-43A69B5A22B0}"/>
              </a:ext>
            </a:extLst>
          </p:cNvPr>
          <p:cNvSpPr txBox="1"/>
          <p:nvPr/>
        </p:nvSpPr>
        <p:spPr>
          <a:xfrm>
            <a:off x="7753" y="1169478"/>
            <a:ext cx="3198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37- Enter Account Name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38- Enter Account Number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39- Enter Save and Next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B1D0B1-45CB-BFD1-F158-B0213649EF2F}"/>
              </a:ext>
            </a:extLst>
          </p:cNvPr>
          <p:cNvSpPr txBox="1"/>
          <p:nvPr/>
        </p:nvSpPr>
        <p:spPr>
          <a:xfrm>
            <a:off x="4149565" y="323232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25DED3-7CCB-B7B6-61B0-AFAF004013F7}"/>
              </a:ext>
            </a:extLst>
          </p:cNvPr>
          <p:cNvCxnSpPr>
            <a:cxnSpLocks/>
          </p:cNvCxnSpPr>
          <p:nvPr/>
        </p:nvCxnSpPr>
        <p:spPr>
          <a:xfrm>
            <a:off x="4442273" y="3493936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09B54C-3278-4768-DC35-C5CBDAAB00FE}"/>
              </a:ext>
            </a:extLst>
          </p:cNvPr>
          <p:cNvSpPr txBox="1"/>
          <p:nvPr/>
        </p:nvSpPr>
        <p:spPr>
          <a:xfrm>
            <a:off x="3986583" y="378929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38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53F8D5-6E1B-E2EB-8CBE-17C97E7905BF}"/>
              </a:ext>
            </a:extLst>
          </p:cNvPr>
          <p:cNvCxnSpPr>
            <a:cxnSpLocks/>
          </p:cNvCxnSpPr>
          <p:nvPr/>
        </p:nvCxnSpPr>
        <p:spPr>
          <a:xfrm>
            <a:off x="4279291" y="4050902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CD0235-ACF9-2661-1478-B665646E710B}"/>
              </a:ext>
            </a:extLst>
          </p:cNvPr>
          <p:cNvSpPr txBox="1"/>
          <p:nvPr/>
        </p:nvSpPr>
        <p:spPr>
          <a:xfrm>
            <a:off x="7399197" y="95571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1244E-0957-9544-EBB3-2684AB460782}"/>
              </a:ext>
            </a:extLst>
          </p:cNvPr>
          <p:cNvCxnSpPr>
            <a:cxnSpLocks/>
          </p:cNvCxnSpPr>
          <p:nvPr/>
        </p:nvCxnSpPr>
        <p:spPr>
          <a:xfrm>
            <a:off x="7691905" y="121732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60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EC8EAA42-782E-8459-52DC-A5D519420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C04C0EC1-74CA-02BF-BBB4-BD6B13E9672B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8FD84-19C6-E94E-0398-7777395D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6148" y="923119"/>
            <a:ext cx="5785879" cy="3447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52868-F9A8-966A-BF9C-CA82F169BAD6}"/>
              </a:ext>
            </a:extLst>
          </p:cNvPr>
          <p:cNvSpPr txBox="1"/>
          <p:nvPr/>
        </p:nvSpPr>
        <p:spPr>
          <a:xfrm>
            <a:off x="7753" y="1169478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40- Enter Cash Account and Cash Clearing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41- Enter Save and Next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7E3DE-B65C-5FFB-8636-894136C6EC6E}"/>
              </a:ext>
            </a:extLst>
          </p:cNvPr>
          <p:cNvSpPr txBox="1"/>
          <p:nvPr/>
        </p:nvSpPr>
        <p:spPr>
          <a:xfrm>
            <a:off x="7399197" y="95571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B4FE0-1EFD-1BE5-BF50-9C05886298B3}"/>
              </a:ext>
            </a:extLst>
          </p:cNvPr>
          <p:cNvCxnSpPr>
            <a:cxnSpLocks/>
          </p:cNvCxnSpPr>
          <p:nvPr/>
        </p:nvCxnSpPr>
        <p:spPr>
          <a:xfrm>
            <a:off x="7691905" y="121732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8BD05B-D955-CF15-2E24-C7C70E5A3B8C}"/>
              </a:ext>
            </a:extLst>
          </p:cNvPr>
          <p:cNvSpPr txBox="1"/>
          <p:nvPr/>
        </p:nvSpPr>
        <p:spPr>
          <a:xfrm>
            <a:off x="2913439" y="365013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04557D-3250-4A29-327A-6F749EC50238}"/>
              </a:ext>
            </a:extLst>
          </p:cNvPr>
          <p:cNvCxnSpPr>
            <a:cxnSpLocks/>
          </p:cNvCxnSpPr>
          <p:nvPr/>
        </p:nvCxnSpPr>
        <p:spPr>
          <a:xfrm>
            <a:off x="3206147" y="3911747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04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F136E1-4950-17D6-1C13-2E6FA0C9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813651" y="35851"/>
            <a:ext cx="5516695" cy="5071792"/>
          </a:xfrm>
          <a:prstGeom prst="rect">
            <a:avLst/>
          </a:prstGeom>
        </p:spPr>
      </p:pic>
      <p:sp>
        <p:nvSpPr>
          <p:cNvPr id="40" name="Google Shape;556;p43">
            <a:extLst>
              <a:ext uri="{FF2B5EF4-FFF2-40B4-BE49-F238E27FC236}">
                <a16:creationId xmlns:a16="http://schemas.microsoft.com/office/drawing/2014/main" id="{6C7F05EA-5B7D-08DD-7184-2C1AFB68337E}"/>
              </a:ext>
            </a:extLst>
          </p:cNvPr>
          <p:cNvSpPr txBox="1">
            <a:spLocks/>
          </p:cNvSpPr>
          <p:nvPr/>
        </p:nvSpPr>
        <p:spPr>
          <a:xfrm>
            <a:off x="381000" y="9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TABLE OF CONTENTS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719277-89F8-32A5-5EE7-85741BBB6CC1}"/>
              </a:ext>
            </a:extLst>
          </p:cNvPr>
          <p:cNvGrpSpPr/>
          <p:nvPr/>
        </p:nvGrpSpPr>
        <p:grpSpPr>
          <a:xfrm>
            <a:off x="270838" y="805226"/>
            <a:ext cx="8404811" cy="3793801"/>
            <a:chOff x="482203" y="1032776"/>
            <a:chExt cx="8602324" cy="3910931"/>
          </a:xfrm>
        </p:grpSpPr>
        <p:sp>
          <p:nvSpPr>
            <p:cNvPr id="51" name="Rounded Rectangle">
              <a:extLst>
                <a:ext uri="{FF2B5EF4-FFF2-40B4-BE49-F238E27FC236}">
                  <a16:creationId xmlns:a16="http://schemas.microsoft.com/office/drawing/2014/main" id="{F63005EF-092A-F6CB-80C0-AF338B2416E9}"/>
                </a:ext>
              </a:extLst>
            </p:cNvPr>
            <p:cNvSpPr/>
            <p:nvPr/>
          </p:nvSpPr>
          <p:spPr>
            <a:xfrm>
              <a:off x="5107259" y="1713716"/>
              <a:ext cx="3977268" cy="1360019"/>
            </a:xfrm>
            <a:prstGeom prst="roundRect">
              <a:avLst>
                <a:gd name="adj" fmla="val 4838"/>
              </a:avLst>
            </a:pr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8C1DE30D-0213-7957-E64A-0455905CDCCF}"/>
                </a:ext>
              </a:extLst>
            </p:cNvPr>
            <p:cNvSpPr/>
            <p:nvPr/>
          </p:nvSpPr>
          <p:spPr>
            <a:xfrm>
              <a:off x="5107259" y="3087616"/>
              <a:ext cx="3977268" cy="1286563"/>
            </a:xfrm>
            <a:prstGeom prst="roundRect">
              <a:avLst>
                <a:gd name="adj" fmla="val 4838"/>
              </a:avLst>
            </a:pr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294BD2DF-321C-15EE-DFA4-A8CED6155E08}"/>
                </a:ext>
              </a:extLst>
            </p:cNvPr>
            <p:cNvSpPr/>
            <p:nvPr/>
          </p:nvSpPr>
          <p:spPr>
            <a:xfrm>
              <a:off x="482203" y="3576277"/>
              <a:ext cx="4625056" cy="1367430"/>
            </a:xfrm>
            <a:prstGeom prst="roundRect">
              <a:avLst>
                <a:gd name="adj" fmla="val 4838"/>
              </a:avLst>
            </a:pr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46" name="Rounded Rectangle">
              <a:extLst>
                <a:ext uri="{FF2B5EF4-FFF2-40B4-BE49-F238E27FC236}">
                  <a16:creationId xmlns:a16="http://schemas.microsoft.com/office/drawing/2014/main" id="{04656DE3-27F5-9111-A509-A9FADF5C7E48}"/>
                </a:ext>
              </a:extLst>
            </p:cNvPr>
            <p:cNvSpPr/>
            <p:nvPr/>
          </p:nvSpPr>
          <p:spPr>
            <a:xfrm>
              <a:off x="482203" y="1032776"/>
              <a:ext cx="4625056" cy="1360018"/>
            </a:xfrm>
            <a:prstGeom prst="roundRect">
              <a:avLst>
                <a:gd name="adj" fmla="val 4838"/>
              </a:avLst>
            </a:pr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47" name="Rounded Rectangle">
              <a:extLst>
                <a:ext uri="{FF2B5EF4-FFF2-40B4-BE49-F238E27FC236}">
                  <a16:creationId xmlns:a16="http://schemas.microsoft.com/office/drawing/2014/main" id="{DE0B6A37-4BD4-BFB4-B24D-0C36A89CB807}"/>
                </a:ext>
              </a:extLst>
            </p:cNvPr>
            <p:cNvSpPr/>
            <p:nvPr/>
          </p:nvSpPr>
          <p:spPr>
            <a:xfrm>
              <a:off x="482203" y="2400948"/>
              <a:ext cx="4625056" cy="1167175"/>
            </a:xfrm>
            <a:prstGeom prst="roundRect">
              <a:avLst>
                <a:gd name="adj" fmla="val 4838"/>
              </a:avLst>
            </a:pr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8" name="Google Shape;557;p43">
              <a:extLst>
                <a:ext uri="{FF2B5EF4-FFF2-40B4-BE49-F238E27FC236}">
                  <a16:creationId xmlns:a16="http://schemas.microsoft.com/office/drawing/2014/main" id="{09EFB1E0-10DB-56C8-1E1F-A5FFCB4B1B14}"/>
                </a:ext>
              </a:extLst>
            </p:cNvPr>
            <p:cNvSpPr txBox="1">
              <a:spLocks/>
            </p:cNvSpPr>
            <p:nvPr/>
          </p:nvSpPr>
          <p:spPr>
            <a:xfrm>
              <a:off x="1462323" y="1070105"/>
              <a:ext cx="3589060" cy="4848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sz="900" b="1" dirty="0">
                  <a:solidFill>
                    <a:schemeClr val="bg1"/>
                  </a:solidFill>
                </a:rPr>
                <a:t>Introduction to ERP, Oracle and B.LABAN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bg1"/>
                  </a:solidFill>
                </a:rPr>
                <a:t>Create: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New Accounts Payable Responsibility &amp; Profile Options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New Inventory Organization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bg1"/>
                  </a:solidFill>
                </a:rPr>
                <a:t>Setup: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Financial Options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Payables System Setup 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Payable Options </a:t>
              </a:r>
            </a:p>
            <a:p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9" name="Google Shape;558;p43">
              <a:extLst>
                <a:ext uri="{FF2B5EF4-FFF2-40B4-BE49-F238E27FC236}">
                  <a16:creationId xmlns:a16="http://schemas.microsoft.com/office/drawing/2014/main" id="{2E82E7D0-4AF7-4C3B-800C-9EE436776D99}"/>
                </a:ext>
              </a:extLst>
            </p:cNvPr>
            <p:cNvSpPr txBox="1">
              <a:spLocks/>
            </p:cNvSpPr>
            <p:nvPr/>
          </p:nvSpPr>
          <p:spPr>
            <a:xfrm>
              <a:off x="1462323" y="2409102"/>
              <a:ext cx="3589060" cy="4848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sz="900" b="1" dirty="0">
                  <a:solidFill>
                    <a:schemeClr val="bg1"/>
                  </a:solidFill>
                </a:rPr>
                <a:t>Open Payables Period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bg1"/>
                  </a:solidFill>
                </a:rPr>
                <a:t>Create: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New Supplier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Bank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Bank Branch 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Bank Account </a:t>
              </a:r>
            </a:p>
            <a:p>
              <a:pPr marL="285750" indent="-285750" algn="just">
                <a:buFont typeface="+mj-lt"/>
                <a:buAutoNum type="romanUcPeriod"/>
              </a:pPr>
              <a:r>
                <a:rPr lang="en-GB" sz="900" b="1" dirty="0">
                  <a:solidFill>
                    <a:schemeClr val="bg1"/>
                  </a:solidFill>
                </a:rPr>
                <a:t>Bank Document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CE78F4-959C-41EA-5515-485DABCE3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027" y="1387774"/>
              <a:ext cx="662840" cy="667834"/>
            </a:xfrm>
            <a:prstGeom prst="flowChartConnector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5F078E-39BB-5071-6659-5ECA3C4F5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27" y="2615874"/>
              <a:ext cx="662840" cy="662840"/>
            </a:xfrm>
            <a:prstGeom prst="flowChartConnector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3F59D7-A7F6-6545-D3B9-C60424F74FCC}"/>
                </a:ext>
              </a:extLst>
            </p:cNvPr>
            <p:cNvGrpSpPr/>
            <p:nvPr/>
          </p:nvGrpSpPr>
          <p:grpSpPr>
            <a:xfrm>
              <a:off x="706043" y="3576278"/>
              <a:ext cx="4345337" cy="1012626"/>
              <a:chOff x="706041" y="3310457"/>
              <a:chExt cx="4345337" cy="1012626"/>
            </a:xfrm>
          </p:grpSpPr>
          <p:sp>
            <p:nvSpPr>
              <p:cNvPr id="20" name="Google Shape;559;p43">
                <a:extLst>
                  <a:ext uri="{FF2B5EF4-FFF2-40B4-BE49-F238E27FC236}">
                    <a16:creationId xmlns:a16="http://schemas.microsoft.com/office/drawing/2014/main" id="{55F1F693-DB70-2866-E847-0AB39F1C0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2321" y="3310457"/>
                <a:ext cx="3589057" cy="48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dirty="0">
                    <a:solidFill>
                      <a:schemeClr val="bg1"/>
                    </a:solidFill>
                  </a:rPr>
                  <a:t>Create: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Standard Invoice on new supplier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USD Standard Invoice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dirty="0">
                    <a:solidFill>
                      <a:schemeClr val="bg1"/>
                    </a:solidFill>
                  </a:rPr>
                  <a:t>Payment: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Standard Invoice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dirty="0">
                    <a:solidFill>
                      <a:schemeClr val="bg1"/>
                    </a:solidFill>
                  </a:rPr>
                  <a:t>Cancel: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Invoice 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Paid Invoice 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B3F616A-734B-4779-8B2F-064DF9837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041" y="3665259"/>
                <a:ext cx="657824" cy="657824"/>
              </a:xfrm>
              <a:prstGeom prst="flowChartConnector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3F4424-7CC2-2D85-8212-29CD2415F137}"/>
                </a:ext>
              </a:extLst>
            </p:cNvPr>
            <p:cNvGrpSpPr/>
            <p:nvPr/>
          </p:nvGrpSpPr>
          <p:grpSpPr>
            <a:xfrm>
              <a:off x="5422195" y="2959359"/>
              <a:ext cx="3645662" cy="1154186"/>
              <a:chOff x="4946007" y="2959359"/>
              <a:chExt cx="3645662" cy="1154186"/>
            </a:xfrm>
          </p:grpSpPr>
          <p:sp>
            <p:nvSpPr>
              <p:cNvPr id="28" name="Google Shape;567;p43">
                <a:extLst>
                  <a:ext uri="{FF2B5EF4-FFF2-40B4-BE49-F238E27FC236}">
                    <a16:creationId xmlns:a16="http://schemas.microsoft.com/office/drawing/2014/main" id="{8E359769-5C3C-6A52-D978-8015F0E02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819" y="2959359"/>
                <a:ext cx="2890850" cy="4847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endParaRPr lang="en-GB" sz="1000" dirty="0">
                  <a:solidFill>
                    <a:schemeClr val="bg1"/>
                  </a:solidFill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Actions Apply Available Prepayment Invoice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dirty="0">
                    <a:solidFill>
                      <a:schemeClr val="bg1"/>
                    </a:solidFill>
                  </a:rPr>
                  <a:t>Create: 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Expense Report Invoice 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Recurring Invoice </a:t>
                </a:r>
              </a:p>
              <a:p>
                <a:pPr marL="285750" indent="-285750" algn="just">
                  <a:buFont typeface="+mj-lt"/>
                  <a:buAutoNum type="romanUcPeriod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Withholding Tax Invoice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AP Closing Steps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900" b="1" dirty="0">
                    <a:solidFill>
                      <a:schemeClr val="bg1"/>
                    </a:solidFill>
                  </a:rPr>
                  <a:t>Cash Management Module </a:t>
                </a:r>
                <a:r>
                  <a:rPr lang="en-GB" sz="900" dirty="0">
                    <a:solidFill>
                      <a:schemeClr val="bg1"/>
                    </a:solidFill>
                  </a:rPr>
                  <a:t>-</a:t>
                </a:r>
                <a:r>
                  <a:rPr lang="en-GB" sz="9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900" dirty="0">
                    <a:solidFill>
                      <a:schemeClr val="bg1"/>
                    </a:solidFill>
                  </a:rPr>
                  <a:t>AP Section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7368050-63D6-62A1-C7F8-905A06A88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0167" t="13833" r="24395" b="22879"/>
              <a:stretch/>
            </p:blipFill>
            <p:spPr>
              <a:xfrm>
                <a:off x="4946007" y="3442552"/>
                <a:ext cx="665185" cy="670993"/>
              </a:xfrm>
              <a:prstGeom prst="flowChartConnector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D8F356-FF6C-E8D0-5FE2-69172A9B7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84A1EF-2F5E-EF1D-11DE-0E4E524A8820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EFCA76-1E14-5A42-B887-062314F515ED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8B04E6-1C7B-790B-445E-CE876B82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DCDDF3-B8BE-0806-61DF-D6207165CD30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ADD880-2D58-3A35-86D8-E0A8636414FF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9" name="Google Shape;566;p43">
            <a:extLst>
              <a:ext uri="{FF2B5EF4-FFF2-40B4-BE49-F238E27FC236}">
                <a16:creationId xmlns:a16="http://schemas.microsoft.com/office/drawing/2014/main" id="{D895A3B3-7C0D-7760-E53B-D4756EE3B611}"/>
              </a:ext>
            </a:extLst>
          </p:cNvPr>
          <p:cNvSpPr txBox="1">
            <a:spLocks/>
          </p:cNvSpPr>
          <p:nvPr/>
        </p:nvSpPr>
        <p:spPr>
          <a:xfrm>
            <a:off x="5927339" y="1529542"/>
            <a:ext cx="258991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Create Recurring Invoice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Accounts Payables Closing Process and Transfer to General Ledger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Accounts Payables Reports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661E44-7174-45CD-62B9-079C61D2B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715" y="1602403"/>
            <a:ext cx="659056" cy="65782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23785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F8AD423B-484F-CA84-4E11-C005A554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45A0DB14-3702-0BDF-D29E-5E146AF16512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CCACF-6AE2-8015-40AA-070D3341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7484" y="955719"/>
            <a:ext cx="5785879" cy="1360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B024A-DD65-1286-C42C-CB7206A59591}"/>
              </a:ext>
            </a:extLst>
          </p:cNvPr>
          <p:cNvSpPr txBox="1"/>
          <p:nvPr/>
        </p:nvSpPr>
        <p:spPr>
          <a:xfrm>
            <a:off x="7753" y="1169478"/>
            <a:ext cx="3198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42- Enter Add Organization Access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43- Enter Account Use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44- Enter Organization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45-Enter to Continue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4E672-E8CF-E152-B0DE-E7553A01287B}"/>
              </a:ext>
            </a:extLst>
          </p:cNvPr>
          <p:cNvSpPr txBox="1"/>
          <p:nvPr/>
        </p:nvSpPr>
        <p:spPr>
          <a:xfrm>
            <a:off x="7308405" y="162368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CD00F5-A7E0-B1CD-AB36-58DA0148B366}"/>
              </a:ext>
            </a:extLst>
          </p:cNvPr>
          <p:cNvCxnSpPr>
            <a:cxnSpLocks/>
          </p:cNvCxnSpPr>
          <p:nvPr/>
        </p:nvCxnSpPr>
        <p:spPr>
          <a:xfrm>
            <a:off x="7601113" y="18852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6978AB1-6EB9-C9AF-176D-BB3E0B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660" y="2316215"/>
            <a:ext cx="5382638" cy="2314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FD4394-F0F0-685D-8E6A-EFE2110F28BB}"/>
              </a:ext>
            </a:extLst>
          </p:cNvPr>
          <p:cNvSpPr txBox="1"/>
          <p:nvPr/>
        </p:nvSpPr>
        <p:spPr>
          <a:xfrm>
            <a:off x="3986583" y="304068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E9279E-1C78-69DC-65F4-3D3D08E054A7}"/>
              </a:ext>
            </a:extLst>
          </p:cNvPr>
          <p:cNvCxnSpPr>
            <a:cxnSpLocks/>
          </p:cNvCxnSpPr>
          <p:nvPr/>
        </p:nvCxnSpPr>
        <p:spPr>
          <a:xfrm>
            <a:off x="4279291" y="330229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FA283-9EB7-F092-3674-109F831B0EAD}"/>
              </a:ext>
            </a:extLst>
          </p:cNvPr>
          <p:cNvSpPr txBox="1"/>
          <p:nvPr/>
        </p:nvSpPr>
        <p:spPr>
          <a:xfrm>
            <a:off x="4133945" y="357391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B014FF-14B7-603C-6A93-175E3E42B885}"/>
              </a:ext>
            </a:extLst>
          </p:cNvPr>
          <p:cNvCxnSpPr>
            <a:cxnSpLocks/>
          </p:cNvCxnSpPr>
          <p:nvPr/>
        </p:nvCxnSpPr>
        <p:spPr>
          <a:xfrm>
            <a:off x="4426653" y="3835524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FE1EAE-2F30-54A3-8B09-B444879CD868}"/>
              </a:ext>
            </a:extLst>
          </p:cNvPr>
          <p:cNvSpPr txBox="1"/>
          <p:nvPr/>
        </p:nvSpPr>
        <p:spPr>
          <a:xfrm>
            <a:off x="7664117" y="392617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CD9FB-F10F-547C-664D-7C004CF5A14A}"/>
              </a:ext>
            </a:extLst>
          </p:cNvPr>
          <p:cNvCxnSpPr>
            <a:cxnSpLocks/>
          </p:cNvCxnSpPr>
          <p:nvPr/>
        </p:nvCxnSpPr>
        <p:spPr>
          <a:xfrm>
            <a:off x="7956825" y="4187781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17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F3B088B2-7FD7-32D3-A11D-D7001B1F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9E0B4500-CF2E-95C7-589E-4F1F43D97237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0406A-9697-FA9F-8A49-D0724C7E78B6}"/>
              </a:ext>
            </a:extLst>
          </p:cNvPr>
          <p:cNvSpPr txBox="1"/>
          <p:nvPr/>
        </p:nvSpPr>
        <p:spPr>
          <a:xfrm>
            <a:off x="7753" y="1169478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46- Enter Gain and Loss Account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47- Enter Next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EEFA8B-967A-783F-1163-45AB5BFB4B35}"/>
              </a:ext>
            </a:extLst>
          </p:cNvPr>
          <p:cNvCxnSpPr>
            <a:cxnSpLocks/>
          </p:cNvCxnSpPr>
          <p:nvPr/>
        </p:nvCxnSpPr>
        <p:spPr>
          <a:xfrm>
            <a:off x="7601113" y="18852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9B253E-25B6-5FA6-DFBA-CC6EDD71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73930" y="1091440"/>
            <a:ext cx="5381366" cy="231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402B80-277E-4926-D8AE-6BCEBF7EC2C5}"/>
              </a:ext>
            </a:extLst>
          </p:cNvPr>
          <p:cNvSpPr txBox="1"/>
          <p:nvPr/>
        </p:nvSpPr>
        <p:spPr>
          <a:xfrm>
            <a:off x="3332066" y="168232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A66EF6-E158-6F76-5606-D238045C5073}"/>
              </a:ext>
            </a:extLst>
          </p:cNvPr>
          <p:cNvCxnSpPr>
            <a:cxnSpLocks/>
          </p:cNvCxnSpPr>
          <p:nvPr/>
        </p:nvCxnSpPr>
        <p:spPr>
          <a:xfrm>
            <a:off x="3624774" y="1943934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026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53683325-4616-ADAE-3D1A-03AA75D80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AA5666EA-C799-A244-A000-A35A2370A1F2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Account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83B2C-2AD8-D46D-A412-21CAB6AB9741}"/>
              </a:ext>
            </a:extLst>
          </p:cNvPr>
          <p:cNvSpPr txBox="1"/>
          <p:nvPr/>
        </p:nvSpPr>
        <p:spPr>
          <a:xfrm>
            <a:off x="7753" y="1169478"/>
            <a:ext cx="319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48- Select Payable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49- Enter Finish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964080-4E09-D0CD-1A48-BBCC40073A2F}"/>
              </a:ext>
            </a:extLst>
          </p:cNvPr>
          <p:cNvCxnSpPr>
            <a:cxnSpLocks/>
          </p:cNvCxnSpPr>
          <p:nvPr/>
        </p:nvCxnSpPr>
        <p:spPr>
          <a:xfrm>
            <a:off x="7601113" y="18852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B00FEC6-2619-CF7D-3346-274D9C2B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54475" y="1943934"/>
            <a:ext cx="5381366" cy="625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C2B534-1C34-A826-0E78-A4E9BBE5B550}"/>
              </a:ext>
            </a:extLst>
          </p:cNvPr>
          <p:cNvSpPr txBox="1"/>
          <p:nvPr/>
        </p:nvSpPr>
        <p:spPr>
          <a:xfrm>
            <a:off x="4479295" y="204660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D4F5D4-4D38-C229-7407-8141891804A6}"/>
              </a:ext>
            </a:extLst>
          </p:cNvPr>
          <p:cNvCxnSpPr>
            <a:cxnSpLocks/>
          </p:cNvCxnSpPr>
          <p:nvPr/>
        </p:nvCxnSpPr>
        <p:spPr>
          <a:xfrm>
            <a:off x="4772003" y="2308214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7B4691-FC35-2590-B8C3-D50F1FC7AEF2}"/>
              </a:ext>
            </a:extLst>
          </p:cNvPr>
          <p:cNvSpPr txBox="1"/>
          <p:nvPr/>
        </p:nvSpPr>
        <p:spPr>
          <a:xfrm>
            <a:off x="3969519" y="2113376"/>
            <a:ext cx="8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blabn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09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4E0BAC53-9EA7-8130-26FD-8427739A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3651C5AD-C2D2-DF3B-2D18-E206E134648D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Document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0BC87-AF18-9DC9-E44E-435B3D9465BF}"/>
              </a:ext>
            </a:extLst>
          </p:cNvPr>
          <p:cNvSpPr txBox="1"/>
          <p:nvPr/>
        </p:nvSpPr>
        <p:spPr>
          <a:xfrm>
            <a:off x="7753" y="1169478"/>
            <a:ext cx="3198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50- Enter Manage Payable Documents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51- Enter Create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12D82-8E7A-D722-8B67-E4593937BF79}"/>
              </a:ext>
            </a:extLst>
          </p:cNvPr>
          <p:cNvCxnSpPr>
            <a:cxnSpLocks/>
          </p:cNvCxnSpPr>
          <p:nvPr/>
        </p:nvCxnSpPr>
        <p:spPr>
          <a:xfrm>
            <a:off x="7601113" y="18852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E61637F-41CF-DEF5-27C8-E442B113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5371" y="1169478"/>
            <a:ext cx="4641352" cy="1400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6FCB64-830A-C942-F4B0-7EC0520401F2}"/>
              </a:ext>
            </a:extLst>
          </p:cNvPr>
          <p:cNvSpPr txBox="1"/>
          <p:nvPr/>
        </p:nvSpPr>
        <p:spPr>
          <a:xfrm>
            <a:off x="4279291" y="162368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8786D0-CB08-61C4-3E45-E834953EF81A}"/>
              </a:ext>
            </a:extLst>
          </p:cNvPr>
          <p:cNvCxnSpPr>
            <a:cxnSpLocks/>
          </p:cNvCxnSpPr>
          <p:nvPr/>
        </p:nvCxnSpPr>
        <p:spPr>
          <a:xfrm>
            <a:off x="4571999" y="18852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423BBF-EAEE-8A2E-260F-B5DFB5D9AAF2}"/>
              </a:ext>
            </a:extLst>
          </p:cNvPr>
          <p:cNvSpPr txBox="1"/>
          <p:nvPr/>
        </p:nvSpPr>
        <p:spPr>
          <a:xfrm>
            <a:off x="7074426" y="149537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081CE1-1F28-9CBF-AA4A-D1F9209363B4}"/>
              </a:ext>
            </a:extLst>
          </p:cNvPr>
          <p:cNvCxnSpPr>
            <a:cxnSpLocks/>
          </p:cNvCxnSpPr>
          <p:nvPr/>
        </p:nvCxnSpPr>
        <p:spPr>
          <a:xfrm flipH="1">
            <a:off x="6491591" y="1756980"/>
            <a:ext cx="875543" cy="6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15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>
          <a:extLst>
            <a:ext uri="{FF2B5EF4-FFF2-40B4-BE49-F238E27FC236}">
              <a16:creationId xmlns:a16="http://schemas.microsoft.com/office/drawing/2014/main" id="{33FA3823-2EF4-DBAA-5A74-97D5658B1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B87E112E-6366-CF22-7825-E272B641DD9F}"/>
              </a:ext>
            </a:extLst>
          </p:cNvPr>
          <p:cNvSpPr txBox="1"/>
          <p:nvPr/>
        </p:nvSpPr>
        <p:spPr>
          <a:xfrm>
            <a:off x="2422247" y="179109"/>
            <a:ext cx="415351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New Bank Document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7A8A5-73CE-50C7-7C7E-745C6800154A}"/>
              </a:ext>
            </a:extLst>
          </p:cNvPr>
          <p:cNvSpPr txBox="1"/>
          <p:nvPr/>
        </p:nvSpPr>
        <p:spPr>
          <a:xfrm>
            <a:off x="7753" y="1169478"/>
            <a:ext cx="3198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52- Enter Name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53- Enter Format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54-  Enter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</a:rPr>
              <a:t>Documet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 Number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55- Enter Apply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49933-D81F-03D8-6996-E66F1A65B247}"/>
              </a:ext>
            </a:extLst>
          </p:cNvPr>
          <p:cNvCxnSpPr>
            <a:cxnSpLocks/>
          </p:cNvCxnSpPr>
          <p:nvPr/>
        </p:nvCxnSpPr>
        <p:spPr>
          <a:xfrm>
            <a:off x="7601113" y="188529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41A46C0-3B27-486F-C7CC-018E79A1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5915" y="1169477"/>
            <a:ext cx="5071353" cy="3383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AE1B0-F2F3-C3B3-7258-F950E64AEF82}"/>
              </a:ext>
            </a:extLst>
          </p:cNvPr>
          <p:cNvSpPr txBox="1"/>
          <p:nvPr/>
        </p:nvSpPr>
        <p:spPr>
          <a:xfrm>
            <a:off x="5654133" y="136207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655E05-8407-2428-A0AF-A3CC969D0CCB}"/>
              </a:ext>
            </a:extLst>
          </p:cNvPr>
          <p:cNvCxnSpPr>
            <a:cxnSpLocks/>
          </p:cNvCxnSpPr>
          <p:nvPr/>
        </p:nvCxnSpPr>
        <p:spPr>
          <a:xfrm>
            <a:off x="5946841" y="1623685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209FAB-E873-7621-70A6-55C53FCB3621}"/>
              </a:ext>
            </a:extLst>
          </p:cNvPr>
          <p:cNvSpPr txBox="1"/>
          <p:nvPr/>
        </p:nvSpPr>
        <p:spPr>
          <a:xfrm>
            <a:off x="5806533" y="215151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A724F7-EE97-E79A-74A4-892425453313}"/>
              </a:ext>
            </a:extLst>
          </p:cNvPr>
          <p:cNvCxnSpPr>
            <a:cxnSpLocks/>
          </p:cNvCxnSpPr>
          <p:nvPr/>
        </p:nvCxnSpPr>
        <p:spPr>
          <a:xfrm>
            <a:off x="6099241" y="2413129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D0E8A2-0FC1-2654-64D2-5C888A4E2733}"/>
              </a:ext>
            </a:extLst>
          </p:cNvPr>
          <p:cNvSpPr txBox="1"/>
          <p:nvPr/>
        </p:nvSpPr>
        <p:spPr>
          <a:xfrm>
            <a:off x="4995894" y="295458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5</a:t>
            </a:r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5604D0-5443-373C-F0AB-07EB8F894A0B}"/>
              </a:ext>
            </a:extLst>
          </p:cNvPr>
          <p:cNvCxnSpPr>
            <a:cxnSpLocks/>
          </p:cNvCxnSpPr>
          <p:nvPr/>
        </p:nvCxnSpPr>
        <p:spPr>
          <a:xfrm>
            <a:off x="5288602" y="3216192"/>
            <a:ext cx="689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970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012" y="2021262"/>
            <a:ext cx="7872708" cy="904802"/>
          </a:xfrm>
        </p:spPr>
        <p:txBody>
          <a:bodyPr/>
          <a:lstStyle/>
          <a:p>
            <a:r>
              <a:rPr lang="en-US" sz="3200" dirty="0"/>
              <a:t>Create Standard Invoice on new supplier </a:t>
            </a:r>
          </a:p>
        </p:txBody>
      </p:sp>
    </p:spTree>
    <p:extLst>
      <p:ext uri="{BB962C8B-B14F-4D97-AF65-F5344CB8AC3E}">
        <p14:creationId xmlns:p14="http://schemas.microsoft.com/office/powerpoint/2010/main" val="3374684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8" y="1041462"/>
            <a:ext cx="4805228" cy="306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72" y="1130525"/>
            <a:ext cx="896190" cy="792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262" y="1041463"/>
            <a:ext cx="317019" cy="3938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5051" y="529152"/>
            <a:ext cx="6478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STEP1:     INVOICES-------ENTERY--------INVOICES</a:t>
            </a:r>
          </a:p>
        </p:txBody>
      </p:sp>
    </p:spTree>
    <p:extLst>
      <p:ext uri="{BB962C8B-B14F-4D97-AF65-F5344CB8AC3E}">
        <p14:creationId xmlns:p14="http://schemas.microsoft.com/office/powerpoint/2010/main" val="714139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3" y="2198247"/>
            <a:ext cx="5230821" cy="2024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86" y="2862520"/>
            <a:ext cx="707197" cy="506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665" y="2714013"/>
            <a:ext cx="317019" cy="3779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7279" y="587088"/>
            <a:ext cx="83972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</a:rPr>
              <a:t>STEP2:     ENTER INVOICE TYPE (STANDARD)  ,THEN ENTER SUPPLIER’S NAME AND NUMBER , CHOOSE INVOICE NUMBER ,CURRENCY,INVOICE’S AMOUNT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Invoice type -----supplier’s name and number ------invoice amount</a:t>
            </a:r>
          </a:p>
        </p:txBody>
      </p:sp>
    </p:spTree>
    <p:extLst>
      <p:ext uri="{BB962C8B-B14F-4D97-AF65-F5344CB8AC3E}">
        <p14:creationId xmlns:p14="http://schemas.microsoft.com/office/powerpoint/2010/main" val="277405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4" y="1859982"/>
            <a:ext cx="6039282" cy="23593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36" y="2440835"/>
            <a:ext cx="697438" cy="47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55" y="2141714"/>
            <a:ext cx="317019" cy="37798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151600" y="3643533"/>
            <a:ext cx="514800" cy="2856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21000" y="3557133"/>
            <a:ext cx="288000" cy="17280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665899" y="1969137"/>
            <a:ext cx="259200" cy="18899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53" y="2037703"/>
            <a:ext cx="762066" cy="457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2116" y="172052"/>
            <a:ext cx="8194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STEP3:     CLICK ON LINE AND ENTER THE EXPENSE ACCOUNT THAT WE WANT TO ALLOCATE THE VALUE TO IN THE GL AND A DESCRIPTION OF WHAT WE PURCHASED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232116" y="695272"/>
            <a:ext cx="75332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STEP4:      CLICK ON DISTRIBUTION TO DISTRIBUTE THE LINE VALUE TO MORE THAN ONE ACCOUNT</a:t>
            </a:r>
          </a:p>
          <a:p>
            <a:r>
              <a:rPr lang="en-US" dirty="0">
                <a:solidFill>
                  <a:schemeClr val="tx2"/>
                </a:solidFill>
              </a:rPr>
              <a:t>STEP5:      CLICK ON SAVE</a:t>
            </a:r>
          </a:p>
          <a:p>
            <a:r>
              <a:rPr lang="en-US" dirty="0">
                <a:solidFill>
                  <a:schemeClr val="tx2"/>
                </a:solidFill>
              </a:rPr>
              <a:t>Line -------expense account --------distribution --------save</a:t>
            </a:r>
          </a:p>
        </p:txBody>
      </p:sp>
    </p:spTree>
    <p:extLst>
      <p:ext uri="{BB962C8B-B14F-4D97-AF65-F5344CB8AC3E}">
        <p14:creationId xmlns:p14="http://schemas.microsoft.com/office/powerpoint/2010/main" val="1430352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92" y="1183149"/>
            <a:ext cx="3535986" cy="152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27" y="1221449"/>
            <a:ext cx="713294" cy="481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67" y="1009596"/>
            <a:ext cx="353599" cy="377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234" y="1547225"/>
            <a:ext cx="1225402" cy="39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638" y="3346630"/>
            <a:ext cx="1146147" cy="335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277" y="3310051"/>
            <a:ext cx="1207113" cy="371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5425" y="1221449"/>
            <a:ext cx="841321" cy="536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1438" y="3041804"/>
            <a:ext cx="841321" cy="536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794" y="3041804"/>
            <a:ext cx="841321" cy="536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9" y="994156"/>
            <a:ext cx="341406" cy="377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2098" y="2746122"/>
            <a:ext cx="323116" cy="3840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5390" y="2811660"/>
            <a:ext cx="317019" cy="4602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4748" y="158540"/>
            <a:ext cx="7240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" y="274320"/>
            <a:ext cx="509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Invoice status not validated------action1------validate-------ok</a:t>
            </a:r>
          </a:p>
        </p:txBody>
      </p:sp>
    </p:spTree>
    <p:extLst>
      <p:ext uri="{BB962C8B-B14F-4D97-AF65-F5344CB8AC3E}">
        <p14:creationId xmlns:p14="http://schemas.microsoft.com/office/powerpoint/2010/main" val="200541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DB066-A704-835C-0449-1409EE87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0FC13A-A0FA-1413-2CCC-8F5E0DC1B33A}"/>
              </a:ext>
            </a:extLst>
          </p:cNvPr>
          <p:cNvSpPr/>
          <p:nvPr/>
        </p:nvSpPr>
        <p:spPr>
          <a:xfrm>
            <a:off x="4652155" y="886332"/>
            <a:ext cx="4376434" cy="3653393"/>
          </a:xfrm>
          <a:prstGeom prst="roundRect">
            <a:avLst>
              <a:gd name="adj" fmla="val 11383"/>
            </a:avLst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22BDC-9F33-23D2-F4CB-2A4F529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94883" y="0"/>
            <a:ext cx="5516695" cy="5071792"/>
          </a:xfrm>
          <a:prstGeom prst="rect">
            <a:avLst/>
          </a:prstGeom>
        </p:spPr>
      </p:pic>
      <p:sp>
        <p:nvSpPr>
          <p:cNvPr id="40" name="Google Shape;556;p43">
            <a:extLst>
              <a:ext uri="{FF2B5EF4-FFF2-40B4-BE49-F238E27FC236}">
                <a16:creationId xmlns:a16="http://schemas.microsoft.com/office/drawing/2014/main" id="{15D29A13-E06E-0CDA-DA7A-602C1C43F87C}"/>
              </a:ext>
            </a:extLst>
          </p:cNvPr>
          <p:cNvSpPr txBox="1">
            <a:spLocks/>
          </p:cNvSpPr>
          <p:nvPr/>
        </p:nvSpPr>
        <p:spPr>
          <a:xfrm>
            <a:off x="381000" y="9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FFCCE9-D4A2-A9AD-6184-7E1A42606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27805F-1633-79BF-49CC-90C907FAC220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46C707-66D8-D919-1989-4A22C6437FC7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0A7217-73FE-4FA3-6DFA-E65AEF4AB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7877A3-4079-6CAC-904D-A1529AA74A42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A2DB4D-5D25-4B89-6A67-A15755FA0C70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FB59F-1D8A-BFE2-4D26-E72E28552C7F}"/>
              </a:ext>
            </a:extLst>
          </p:cNvPr>
          <p:cNvGrpSpPr/>
          <p:nvPr/>
        </p:nvGrpSpPr>
        <p:grpSpPr>
          <a:xfrm>
            <a:off x="251460" y="2028061"/>
            <a:ext cx="4321200" cy="2073185"/>
            <a:chOff x="789425" y="1509250"/>
            <a:chExt cx="4321200" cy="2073185"/>
          </a:xfrm>
        </p:grpSpPr>
        <p:sp>
          <p:nvSpPr>
            <p:cNvPr id="10" name="Google Shape;312;p34">
              <a:extLst>
                <a:ext uri="{FF2B5EF4-FFF2-40B4-BE49-F238E27FC236}">
                  <a16:creationId xmlns:a16="http://schemas.microsoft.com/office/drawing/2014/main" id="{032D7941-8226-27E0-7AD0-CA473E348092}"/>
                </a:ext>
              </a:extLst>
            </p:cNvPr>
            <p:cNvSpPr txBox="1">
              <a:spLocks/>
            </p:cNvSpPr>
            <p:nvPr/>
          </p:nvSpPr>
          <p:spPr>
            <a:xfrm>
              <a:off x="789425" y="1509250"/>
              <a:ext cx="1897500" cy="11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10000" b="1" i="0" u="none" strike="noStrike" cap="none">
                  <a:solidFill>
                    <a:schemeClr val="lt1"/>
                  </a:solidFill>
                  <a:latin typeface="Outfit"/>
                  <a:ea typeface="Outfit"/>
                  <a:cs typeface="Outfit"/>
                  <a:sym typeface="Outf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6000"/>
                <a:buFont typeface="Outfit SemiBold"/>
                <a:buNone/>
                <a:tabLst/>
                <a:defRPr/>
              </a:pPr>
              <a:r>
                <a:rPr kumimoji="0" lang="en" sz="1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uLnTx/>
                  <a:uFillTx/>
                  <a:latin typeface="Outfit"/>
                  <a:sym typeface="Outfit"/>
                </a:rPr>
                <a:t>01</a:t>
              </a:r>
              <a:endParaRPr kumimoji="0" lang="en" sz="10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  <p:sp>
          <p:nvSpPr>
            <p:cNvPr id="12" name="Google Shape;311;p34">
              <a:extLst>
                <a:ext uri="{FF2B5EF4-FFF2-40B4-BE49-F238E27FC236}">
                  <a16:creationId xmlns:a16="http://schemas.microsoft.com/office/drawing/2014/main" id="{ABE13E39-9DA8-511C-B5F0-FB7485B5EFEA}"/>
                </a:ext>
              </a:extLst>
            </p:cNvPr>
            <p:cNvSpPr txBox="1">
              <a:spLocks/>
            </p:cNvSpPr>
            <p:nvPr/>
          </p:nvSpPr>
          <p:spPr>
            <a:xfrm>
              <a:off x="789425" y="2740635"/>
              <a:ext cx="43212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55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Outfit SemiBold"/>
                <a:buNone/>
                <a:tabLst/>
                <a:defRPr/>
              </a:pPr>
              <a:r>
                <a:rPr lang="en-GB" sz="4000" b="1" dirty="0">
                  <a:solidFill>
                    <a:schemeClr val="accent2"/>
                  </a:solidFill>
                </a:rPr>
                <a:t>ERP SYSTEMS</a:t>
              </a:r>
              <a:endPara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utfit SemiBold"/>
                <a:sym typeface="Outfit SemiBold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E387B9D-C0A1-0411-2371-E5FC88841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35815" y="1247596"/>
            <a:ext cx="4171367" cy="23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4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99" y="511861"/>
            <a:ext cx="1225402" cy="39017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0" y="554542"/>
            <a:ext cx="1930499" cy="30481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93" y="475163"/>
            <a:ext cx="1225613" cy="463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1" y="2721271"/>
            <a:ext cx="1207113" cy="37188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36" y="2907902"/>
            <a:ext cx="1936850" cy="19051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99" y="2718243"/>
            <a:ext cx="1460575" cy="56517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937600" y="706950"/>
            <a:ext cx="496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928" y="587991"/>
            <a:ext cx="695004" cy="3048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898" y="633911"/>
            <a:ext cx="695004" cy="3048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580" y="2848420"/>
            <a:ext cx="695004" cy="3048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714" y="2940746"/>
            <a:ext cx="695004" cy="304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8043" y="1617785"/>
            <a:ext cx="603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invoice status is validated -------action1-------create accounting-----</a:t>
            </a:r>
          </a:p>
          <a:p>
            <a:r>
              <a:rPr lang="en-US" dirty="0">
                <a:solidFill>
                  <a:schemeClr val="bg1"/>
                </a:solidFill>
              </a:rPr>
              <a:t>final-----ok-------accounted is “yes”------reports------view </a:t>
            </a:r>
            <a:r>
              <a:rPr lang="en-US" dirty="0" err="1">
                <a:solidFill>
                  <a:schemeClr val="bg1"/>
                </a:solidFill>
              </a:rPr>
              <a:t>acconting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23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71" y="589131"/>
            <a:ext cx="6036565" cy="2580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11670">
            <a:off x="4878646" y="2348998"/>
            <a:ext cx="695004" cy="304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171" y="3425484"/>
            <a:ext cx="576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 accounting class , accounted DR,CR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4" y="2736166"/>
            <a:ext cx="447544" cy="238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013" y="2712227"/>
            <a:ext cx="651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55" y="2931728"/>
            <a:ext cx="451143" cy="237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9828" y="2942888"/>
            <a:ext cx="651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</a:p>
        </p:txBody>
      </p:sp>
    </p:spTree>
    <p:extLst>
      <p:ext uri="{BB962C8B-B14F-4D97-AF65-F5344CB8AC3E}">
        <p14:creationId xmlns:p14="http://schemas.microsoft.com/office/powerpoint/2010/main" val="47091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7" y="242657"/>
            <a:ext cx="4992693" cy="26661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545058"/>
            <a:ext cx="426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Find---------transfer journal entries to GL</a:t>
            </a:r>
          </a:p>
        </p:txBody>
      </p:sp>
    </p:spTree>
    <p:extLst>
      <p:ext uri="{BB962C8B-B14F-4D97-AF65-F5344CB8AC3E}">
        <p14:creationId xmlns:p14="http://schemas.microsoft.com/office/powerpoint/2010/main" val="201459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71" y="1536284"/>
            <a:ext cx="3036071" cy="190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400" y="696541"/>
            <a:ext cx="59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After the request is completed, we can view it in the GL from the "Enter Journal" screen and then post 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978" y="3903785"/>
            <a:ext cx="560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Request is” completed”------”enter journal”--------view GL -------screen and post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97" y="1882477"/>
            <a:ext cx="1117657" cy="196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438" y="1833164"/>
            <a:ext cx="6519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323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800" b="1" dirty="0">
              <a:solidFill>
                <a:srgbClr val="323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695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1" y="173522"/>
            <a:ext cx="5413717" cy="341405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625" t="254188" r="168625" b="-235485"/>
          <a:stretch/>
        </p:blipFill>
        <p:spPr>
          <a:xfrm>
            <a:off x="3933792" y="2335237"/>
            <a:ext cx="1276416" cy="614357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25" y="2568575"/>
            <a:ext cx="6350" cy="635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24" y="760615"/>
            <a:ext cx="1943130" cy="1004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504" y="1033669"/>
            <a:ext cx="695004" cy="30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031" y="3981157"/>
            <a:ext cx="689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journals-------source ”payables”--------period”mar-08---------find------batch status is “posted”</a:t>
            </a:r>
          </a:p>
        </p:txBody>
      </p:sp>
    </p:spTree>
    <p:extLst>
      <p:ext uri="{BB962C8B-B14F-4D97-AF65-F5344CB8AC3E}">
        <p14:creationId xmlns:p14="http://schemas.microsoft.com/office/powerpoint/2010/main" val="340605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640" y="2103120"/>
            <a:ext cx="7710600" cy="768216"/>
          </a:xfrm>
        </p:spPr>
        <p:txBody>
          <a:bodyPr/>
          <a:lstStyle/>
          <a:p>
            <a:r>
              <a:rPr lang="en-US" sz="3200" dirty="0"/>
              <a:t>CREATE USD STANDARD INVOICE</a:t>
            </a:r>
          </a:p>
        </p:txBody>
      </p:sp>
    </p:spTree>
    <p:extLst>
      <p:ext uri="{BB962C8B-B14F-4D97-AF65-F5344CB8AC3E}">
        <p14:creationId xmlns:p14="http://schemas.microsoft.com/office/powerpoint/2010/main" val="255992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1809" y="1343055"/>
            <a:ext cx="789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same process as we did before, with the difference being that we will enter the invoice in USD, but in a “foreign currency”.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0" y="2459848"/>
            <a:ext cx="5499383" cy="134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16503">
            <a:off x="5587976" y="2684425"/>
            <a:ext cx="695004" cy="30482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65358" y="2362623"/>
            <a:ext cx="267286" cy="19445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8757" y="4009292"/>
            <a:ext cx="585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Same processes with USD-------complete invoice --------post to GL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43" y="2459847"/>
            <a:ext cx="679485" cy="97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820" y="2423820"/>
            <a:ext cx="925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(B.LABAN-AP)</a:t>
            </a:r>
            <a:endParaRPr lang="en-US" sz="600" dirty="0">
              <a:solidFill>
                <a:schemeClr val="tx2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17" y="3077499"/>
            <a:ext cx="674664" cy="154799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51" y="3090200"/>
            <a:ext cx="354854" cy="1420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4163" y="3054870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</a:rPr>
              <a:t>BLABAN</a:t>
            </a:r>
            <a:endParaRPr lang="en-US" sz="1200" dirty="0">
              <a:solidFill>
                <a:srgbClr val="5F5F5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6102" y="3070259"/>
            <a:ext cx="55015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rgbClr val="5F5F5F"/>
                </a:solidFill>
              </a:rPr>
              <a:t>BLABAN-SU</a:t>
            </a:r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53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228" y="554132"/>
            <a:ext cx="723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Then, we complete the invoice as usual and post it to the GL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9" y="1341968"/>
            <a:ext cx="5450296" cy="1505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84" y="1719953"/>
            <a:ext cx="725487" cy="701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377" y="1692518"/>
            <a:ext cx="329213" cy="37798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97" y="2373228"/>
            <a:ext cx="639309" cy="258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670" y="2373228"/>
            <a:ext cx="6519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8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11" y="1341968"/>
            <a:ext cx="679485" cy="156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5638" y="1341487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B.LABAN-AP</a:t>
            </a:r>
            <a:r>
              <a:rPr lang="en-US" sz="5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600" dirty="0">
              <a:solidFill>
                <a:schemeClr val="tx2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428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29317" y="2016143"/>
            <a:ext cx="7710600" cy="482400"/>
          </a:xfrm>
        </p:spPr>
        <p:txBody>
          <a:bodyPr/>
          <a:lstStyle/>
          <a:p>
            <a:r>
              <a:rPr lang="en-US" sz="3200" dirty="0"/>
              <a:t>PAYMENT  :   STANDARD INVOICE</a:t>
            </a:r>
          </a:p>
        </p:txBody>
      </p:sp>
    </p:spTree>
    <p:extLst>
      <p:ext uri="{BB962C8B-B14F-4D97-AF65-F5344CB8AC3E}">
        <p14:creationId xmlns:p14="http://schemas.microsoft.com/office/powerpoint/2010/main" val="823136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344" y="399500"/>
            <a:ext cx="789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 order to work on settling  PAYABLE , banks must be defined first</a:t>
            </a:r>
          </a:p>
          <a:p>
            <a:r>
              <a:rPr lang="en-US" sz="1800" dirty="0">
                <a:solidFill>
                  <a:schemeClr val="tx2"/>
                </a:solidFill>
              </a:rPr>
              <a:t>. Setup---Payment---Banks and Bank Branches -------Enter to Bank ----- click on Create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4" y="1711985"/>
            <a:ext cx="5962956" cy="28449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547446" y="1768850"/>
            <a:ext cx="731520" cy="274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631852" y="1627281"/>
            <a:ext cx="281354" cy="22627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509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A74EC-BC32-4CE3-F1D8-A0D6084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CE6302-AACE-861E-C856-5A78620069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813651" y="35851"/>
            <a:ext cx="5516695" cy="5071792"/>
          </a:xfrm>
          <a:prstGeom prst="rect">
            <a:avLst/>
          </a:prstGeom>
        </p:spPr>
      </p:pic>
      <p:sp>
        <p:nvSpPr>
          <p:cNvPr id="40" name="Google Shape;556;p43">
            <a:extLst>
              <a:ext uri="{FF2B5EF4-FFF2-40B4-BE49-F238E27FC236}">
                <a16:creationId xmlns:a16="http://schemas.microsoft.com/office/drawing/2014/main" id="{92963487-48EE-5EB1-D4DE-702B9860379B}"/>
              </a:ext>
            </a:extLst>
          </p:cNvPr>
          <p:cNvSpPr txBox="1">
            <a:spLocks/>
          </p:cNvSpPr>
          <p:nvPr/>
        </p:nvSpPr>
        <p:spPr>
          <a:xfrm>
            <a:off x="381000" y="9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1.ERP SYSTEMS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B5996-C2DB-BEFD-965F-E96DEEBEC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1F6475-B4C5-9290-E35F-2D86D203CBC9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D747F3-2433-FC5B-30AA-84D78B772653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8A9F59-46C1-27B8-581C-883AA27C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3CC0E3-C7C9-0D02-099B-D4AB5C504D27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0727A7-7D81-E55C-292C-0EB09042E95A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3C769FD-54FB-E2F5-0CAA-E5A09C598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333" l="1000" r="99667">
                        <a14:foregroundMark x1="77444" y1="51556" x2="85112" y2="43888"/>
                        <a14:foregroundMark x1="75839" y1="47198" x2="76555" y2="48830"/>
                        <a14:foregroundMark x1="77556" y1="51111" x2="77519" y2="51026"/>
                        <a14:foregroundMark x1="58778" y1="25000" x2="58111" y2="14111"/>
                        <a14:foregroundMark x1="58111" y1="14111" x2="48889" y2="11778"/>
                        <a14:foregroundMark x1="48889" y1="11778" x2="43667" y2="22556"/>
                        <a14:foregroundMark x1="43667" y1="22556" x2="43444" y2="25111"/>
                        <a14:foregroundMark x1="44778" y1="16444" x2="47667" y2="11889"/>
                        <a14:foregroundMark x1="50889" y1="11222" x2="58667" y2="14111"/>
                        <a14:foregroundMark x1="17778" y1="54111" x2="1000" y2="50111"/>
                        <a14:foregroundMark x1="7556" y1="52556" x2="333" y2="59667"/>
                        <a14:foregroundMark x1="333" y1="59667" x2="1667" y2="97778"/>
                        <a14:foregroundMark x1="1667" y1="97778" x2="16111" y2="98778"/>
                        <a14:foregroundMark x1="16111" y1="98778" x2="81778" y2="98333"/>
                        <a14:foregroundMark x1="81778" y1="98333" x2="98444" y2="98444"/>
                        <a14:foregroundMark x1="98444" y1="98444" x2="98222" y2="47333"/>
                        <a14:foregroundMark x1="98222" y1="47333" x2="99000" y2="44111"/>
                        <a14:foregroundMark x1="28000" y1="83000" x2="16444" y2="83778"/>
                        <a14:foregroundMark x1="16444" y1="83778" x2="6333" y2="77667"/>
                        <a14:foregroundMark x1="6333" y1="77667" x2="20444" y2="73111"/>
                        <a14:foregroundMark x1="20444" y1="73111" x2="33333" y2="76889"/>
                        <a14:foregroundMark x1="33333" y1="76889" x2="30889" y2="79778"/>
                        <a14:foregroundMark x1="54778" y1="80111" x2="53111" y2="70778"/>
                        <a14:foregroundMark x1="53111" y1="70778" x2="63111" y2="74222"/>
                        <a14:foregroundMark x1="63111" y1="74222" x2="50444" y2="80778"/>
                        <a14:foregroundMark x1="85889" y1="44556" x2="99667" y2="43778"/>
                        <a14:backgroundMark x1="98011" y1="41928" x2="99000" y2="41778"/>
                        <a14:backgroundMark x1="85111" y1="43889" x2="86421" y2="43690"/>
                        <a14:backgroundMark x1="77000" y1="48111" x2="75556" y2="46556"/>
                        <a14:backgroundMark x1="76556" y1="49000" x2="76556" y2="4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7070" y="508799"/>
            <a:ext cx="3590693" cy="359069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F4443A-4894-17C9-0F7D-A6328AFF5B83}"/>
              </a:ext>
            </a:extLst>
          </p:cNvPr>
          <p:cNvSpPr/>
          <p:nvPr/>
        </p:nvSpPr>
        <p:spPr>
          <a:xfrm>
            <a:off x="36614" y="892099"/>
            <a:ext cx="5520456" cy="3653393"/>
          </a:xfrm>
          <a:prstGeom prst="roundRect">
            <a:avLst>
              <a:gd name="adj" fmla="val 11383"/>
            </a:avLst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D4D44-4D6E-AE28-493C-402171592530}"/>
              </a:ext>
            </a:extLst>
          </p:cNvPr>
          <p:cNvSpPr txBox="1"/>
          <p:nvPr/>
        </p:nvSpPr>
        <p:spPr>
          <a:xfrm>
            <a:off x="210852" y="1059922"/>
            <a:ext cx="4904678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Before ERP: The Legacy Systems Era</a:t>
            </a:r>
          </a:p>
          <a:p>
            <a:pPr algn="just"/>
            <a:endParaRPr lang="en-GB" sz="12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the advent of ERP systems, organizations often managed their operations using a collection of disparate and siloed systems.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departments relied on specialized, standalone software or even manual, paper-based processes to carry out their daily tasks.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fragmentation led to several challenges:</a:t>
            </a: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Inconsistency                          Limited Visibility                    Operational Inefficiencies</a:t>
            </a: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</a:t>
            </a:r>
          </a:p>
          <a:p>
            <a:pPr algn="just"/>
            <a:r>
              <a:rPr lang="en-GB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Higher Costs                          Scalability Issues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9B044C-4384-9ED1-83E9-8094A97BD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56" y="3294267"/>
            <a:ext cx="375449" cy="3754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51D0E3-3BE6-6D4F-8754-C853F08E7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926" y="3292861"/>
            <a:ext cx="375449" cy="3754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ADC8AC-A25E-E478-E0EC-F2D9E2670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547" y="3292861"/>
            <a:ext cx="375449" cy="3754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2C011A-58AD-9750-4D5F-DAC4C57DF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933" y="3911767"/>
            <a:ext cx="375450" cy="3754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29146B7-876B-42B3-852A-E9DCC3B06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8739" y="3911767"/>
            <a:ext cx="375450" cy="3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386862"/>
            <a:ext cx="5213618" cy="353713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472332" y="386862"/>
            <a:ext cx="618979" cy="2321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16" y="1287115"/>
            <a:ext cx="823031" cy="44504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81968" y="1076099"/>
            <a:ext cx="288387" cy="211016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5622588" y="168813"/>
            <a:ext cx="309489" cy="2180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6437" y="4093698"/>
            <a:ext cx="61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Indicates required field -------enter country and bank name-------save next </a:t>
            </a:r>
          </a:p>
        </p:txBody>
      </p:sp>
    </p:spTree>
    <p:extLst>
      <p:ext uri="{BB962C8B-B14F-4D97-AF65-F5344CB8AC3E}">
        <p14:creationId xmlns:p14="http://schemas.microsoft.com/office/powerpoint/2010/main" val="2899804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5" y="1161463"/>
            <a:ext cx="4349974" cy="168918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957732" y="1181848"/>
            <a:ext cx="1160585" cy="1336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30062" y="1907051"/>
            <a:ext cx="407963" cy="37982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5075" y="3355145"/>
            <a:ext cx="646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addresses ------------create</a:t>
            </a:r>
          </a:p>
        </p:txBody>
      </p:sp>
    </p:spTree>
    <p:extLst>
      <p:ext uri="{BB962C8B-B14F-4D97-AF65-F5344CB8AC3E}">
        <p14:creationId xmlns:p14="http://schemas.microsoft.com/office/powerpoint/2010/main" val="2873231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1" y="614152"/>
            <a:ext cx="4502381" cy="342282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81" y="1247379"/>
            <a:ext cx="609631" cy="1587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072597" y="865345"/>
            <a:ext cx="780756" cy="2813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36" y="984919"/>
            <a:ext cx="981541" cy="4938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09386" y="614152"/>
            <a:ext cx="286027" cy="27932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6695860" y="872377"/>
            <a:ext cx="314523" cy="22508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791" y="1900896"/>
            <a:ext cx="789610" cy="424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244" y="1828295"/>
            <a:ext cx="981541" cy="49381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798211" y="1662715"/>
            <a:ext cx="285189" cy="238181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1348" y="4389120"/>
            <a:ext cx="616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country name ----- </a:t>
            </a:r>
            <a:r>
              <a:rPr lang="en-US" dirty="0" err="1">
                <a:solidFill>
                  <a:schemeClr val="bg1"/>
                </a:solidFill>
              </a:rPr>
              <a:t>addresss</a:t>
            </a:r>
            <a:r>
              <a:rPr lang="en-US" dirty="0">
                <a:solidFill>
                  <a:schemeClr val="bg1"/>
                </a:solidFill>
              </a:rPr>
              <a:t> for line 1----city name-----apply-----save and next</a:t>
            </a:r>
          </a:p>
        </p:txBody>
      </p:sp>
    </p:spTree>
    <p:extLst>
      <p:ext uri="{BB962C8B-B14F-4D97-AF65-F5344CB8AC3E}">
        <p14:creationId xmlns:p14="http://schemas.microsoft.com/office/powerpoint/2010/main" val="1374497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2" y="630230"/>
            <a:ext cx="5162815" cy="1238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19" y="925105"/>
            <a:ext cx="981541" cy="49381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98927" y="721670"/>
            <a:ext cx="309489" cy="294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876" y="2286000"/>
            <a:ext cx="289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contact---------finish</a:t>
            </a:r>
          </a:p>
        </p:txBody>
      </p:sp>
    </p:spTree>
    <p:extLst>
      <p:ext uri="{BB962C8B-B14F-4D97-AF65-F5344CB8AC3E}">
        <p14:creationId xmlns:p14="http://schemas.microsoft.com/office/powerpoint/2010/main" val="1284416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11" y="1046706"/>
            <a:ext cx="981541" cy="49381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38" y="1206828"/>
            <a:ext cx="647733" cy="5734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017604" y="937681"/>
            <a:ext cx="281354" cy="2180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9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4" y="221838"/>
            <a:ext cx="5804198" cy="224166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80" y="1846339"/>
            <a:ext cx="1339212" cy="33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067" y="1859250"/>
            <a:ext cx="2541621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6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4" y="369711"/>
            <a:ext cx="5899453" cy="2082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30" y="1579252"/>
            <a:ext cx="981541" cy="4938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89785" y="1276796"/>
            <a:ext cx="569741" cy="30948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268" y="3165231"/>
            <a:ext cx="844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branch-------”branch options”-------create new branch</a:t>
            </a:r>
          </a:p>
        </p:txBody>
      </p:sp>
    </p:spTree>
    <p:extLst>
      <p:ext uri="{BB962C8B-B14F-4D97-AF65-F5344CB8AC3E}">
        <p14:creationId xmlns:p14="http://schemas.microsoft.com/office/powerpoint/2010/main" val="3554520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47" y="983179"/>
            <a:ext cx="2590933" cy="1987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56" y="779969"/>
            <a:ext cx="981541" cy="49381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435316" y="457911"/>
            <a:ext cx="477220" cy="34962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C00000"/>
                </a:solidFill>
              </a:rPr>
              <a:t>11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5" y="992203"/>
            <a:ext cx="3333921" cy="150502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5" y="2631481"/>
            <a:ext cx="984301" cy="260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418" y="4037428"/>
            <a:ext cx="8194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on continue--------Enter bank name and country---------save and next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47" y="519605"/>
            <a:ext cx="1238314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24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5" y="379543"/>
            <a:ext cx="4707438" cy="3119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" y="4065563"/>
            <a:ext cx="492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branch address-------- to enter contact name</a:t>
            </a:r>
          </a:p>
          <a:p>
            <a:r>
              <a:rPr lang="en-US" dirty="0">
                <a:solidFill>
                  <a:schemeClr val="bg1"/>
                </a:solidFill>
              </a:rPr>
              <a:t> ------”save and next” or “finish”</a:t>
            </a:r>
          </a:p>
        </p:txBody>
      </p:sp>
    </p:spTree>
    <p:extLst>
      <p:ext uri="{BB962C8B-B14F-4D97-AF65-F5344CB8AC3E}">
        <p14:creationId xmlns:p14="http://schemas.microsoft.com/office/powerpoint/2010/main" val="3136949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3" y="1819503"/>
            <a:ext cx="6083613" cy="660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83" y="1986118"/>
            <a:ext cx="987638" cy="49381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4236" y="1655527"/>
            <a:ext cx="569742" cy="330591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73664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5" y="927636"/>
            <a:ext cx="3238666" cy="1994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67" y="1826162"/>
            <a:ext cx="987638" cy="49381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173458" y="1703069"/>
            <a:ext cx="471268" cy="24618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828" y="3530991"/>
            <a:ext cx="865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management------roles&amp; role inheritance--------create role </a:t>
            </a:r>
          </a:p>
        </p:txBody>
      </p:sp>
    </p:spTree>
    <p:extLst>
      <p:ext uri="{BB962C8B-B14F-4D97-AF65-F5344CB8AC3E}">
        <p14:creationId xmlns:p14="http://schemas.microsoft.com/office/powerpoint/2010/main" val="18479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393FE-C18C-5DEA-579C-AAFE32B7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7EEB10-1C00-E1D3-E8BD-3F1B7AF794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813651" y="35851"/>
            <a:ext cx="5516695" cy="5071792"/>
          </a:xfrm>
          <a:prstGeom prst="rect">
            <a:avLst/>
          </a:prstGeom>
        </p:spPr>
      </p:pic>
      <p:sp>
        <p:nvSpPr>
          <p:cNvPr id="40" name="Google Shape;556;p43">
            <a:extLst>
              <a:ext uri="{FF2B5EF4-FFF2-40B4-BE49-F238E27FC236}">
                <a16:creationId xmlns:a16="http://schemas.microsoft.com/office/drawing/2014/main" id="{6283CA5A-A25A-ABB9-9CC8-BF81760CC51B}"/>
              </a:ext>
            </a:extLst>
          </p:cNvPr>
          <p:cNvSpPr txBox="1">
            <a:spLocks/>
          </p:cNvSpPr>
          <p:nvPr/>
        </p:nvSpPr>
        <p:spPr>
          <a:xfrm>
            <a:off x="381000" y="9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1.ERP SYSTEMS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E57A82-C67C-677B-6F28-DE9CB59A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35493A-5658-71D5-5F45-43B3C3DB3530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8FACBD-5C04-0499-2013-B4F18709D1D9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E0280-A700-79E5-284C-162FF92E5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D5531F-8882-3A76-ECA0-AB1F04170271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31960-BED1-C309-B121-45F889686387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DA1B43-9880-CB03-3E94-1D9C33223B76}"/>
              </a:ext>
            </a:extLst>
          </p:cNvPr>
          <p:cNvSpPr/>
          <p:nvPr/>
        </p:nvSpPr>
        <p:spPr>
          <a:xfrm>
            <a:off x="36614" y="892099"/>
            <a:ext cx="5516696" cy="3653393"/>
          </a:xfrm>
          <a:prstGeom prst="roundRect">
            <a:avLst>
              <a:gd name="adj" fmla="val 11383"/>
            </a:avLst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0A17EA-DBAC-3ADF-880C-696D8DB933B0}"/>
              </a:ext>
            </a:extLst>
          </p:cNvPr>
          <p:cNvSpPr txBox="1"/>
          <p:nvPr/>
        </p:nvSpPr>
        <p:spPr>
          <a:xfrm>
            <a:off x="210852" y="1059922"/>
            <a:ext cx="4904678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After ERP: Transforming Business Operations</a:t>
            </a:r>
          </a:p>
          <a:p>
            <a:pPr algn="just"/>
            <a:endParaRPr lang="en-GB" sz="12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introduction of ERP systems revolutionized how organizations manage their operations by unifying all core business functions into a single, integrated platform.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ERP, companies can experience significant improvements across various dimensions:</a:t>
            </a: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Data Management                  Enhanced Visibility                   Streamlined Processes</a:t>
            </a:r>
            <a:endParaRPr lang="en-GB" sz="105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05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</a:t>
            </a:r>
          </a:p>
          <a:p>
            <a:pPr algn="just"/>
            <a:endParaRPr lang="en-GB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Efficiency                                             Agility and Scalability               Improved Compliance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F1AFBB-3661-3D76-AA7A-970B1E708E64}"/>
              </a:ext>
            </a:extLst>
          </p:cNvPr>
          <p:cNvGrpSpPr/>
          <p:nvPr/>
        </p:nvGrpSpPr>
        <p:grpSpPr>
          <a:xfrm>
            <a:off x="5553310" y="1248936"/>
            <a:ext cx="3599187" cy="2869584"/>
            <a:chOff x="5557070" y="1165497"/>
            <a:chExt cx="3787540" cy="3019755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60436D-0295-7052-E0E3-11957C01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2"/>
            <a:stretch/>
          </p:blipFill>
          <p:spPr>
            <a:xfrm>
              <a:off x="5557070" y="1165497"/>
              <a:ext cx="3787540" cy="155015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1B2D8D9-5FE8-143D-539F-0BF192725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0620" b="4511"/>
            <a:stretch/>
          </p:blipFill>
          <p:spPr>
            <a:xfrm>
              <a:off x="5557612" y="2715652"/>
              <a:ext cx="1772734" cy="14695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69033DD-37EB-C75B-99C6-530EAC93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941" r="19834" b="4511"/>
            <a:stretch/>
          </p:blipFill>
          <p:spPr>
            <a:xfrm>
              <a:off x="7326134" y="2715653"/>
              <a:ext cx="2018476" cy="146959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88BCB1E-00D2-0760-83DE-E42B6C260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97" y="3269209"/>
            <a:ext cx="391638" cy="3916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AB7A3E3-FE37-8B55-B5F2-7B2ACCDA0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076" y="3266554"/>
            <a:ext cx="394293" cy="3942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CB31734-22AC-0360-0A72-5D9B9AD54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694" y="3266554"/>
            <a:ext cx="394294" cy="39429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2ADDDF1-5289-02A4-C5EF-3B45E0644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57" y="3870952"/>
            <a:ext cx="394293" cy="3942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A2243B4-A042-0ABC-12EE-5C5A928D2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057" y="3864913"/>
            <a:ext cx="400332" cy="4003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ACC0F2-5265-7BA1-870B-0B7EEE6837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0966" y="3879920"/>
            <a:ext cx="400333" cy="4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13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98" y="1194587"/>
            <a:ext cx="5200917" cy="152407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25" y="2568575"/>
            <a:ext cx="6350" cy="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19" y="1434265"/>
            <a:ext cx="987638" cy="4938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115993" y="1340984"/>
            <a:ext cx="476852" cy="186561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C0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9776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5" y="669432"/>
            <a:ext cx="4038808" cy="2624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41" y="2500687"/>
            <a:ext cx="987638" cy="49381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312685" y="2244532"/>
            <a:ext cx="473027" cy="25615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C0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54639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2" y="814015"/>
            <a:ext cx="2222614" cy="20956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8" y="1197786"/>
            <a:ext cx="4457929" cy="2635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63" y="2086383"/>
            <a:ext cx="182895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3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0" y="477226"/>
            <a:ext cx="4877051" cy="1924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91" y="3411415"/>
            <a:ext cx="8468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Choose category--------name the code------ choose application-------save From Security wizard </a:t>
            </a:r>
          </a:p>
          <a:p>
            <a:r>
              <a:rPr lang="en-US" dirty="0">
                <a:solidFill>
                  <a:schemeClr val="bg1"/>
                </a:solidFill>
              </a:rPr>
              <a:t>-----choose legal entity ------click on      bank account transfer ,maintenances and USE</a:t>
            </a:r>
          </a:p>
          <a:p>
            <a:r>
              <a:rPr lang="en-US" dirty="0">
                <a:solidFill>
                  <a:schemeClr val="bg1"/>
                </a:solidFill>
              </a:rPr>
              <a:t>---------APPLY-------save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49" y="948370"/>
            <a:ext cx="2324219" cy="49532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40" y="3649105"/>
            <a:ext cx="143610" cy="2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6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3" y="394782"/>
            <a:ext cx="6832951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5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2" y="561610"/>
            <a:ext cx="5398896" cy="2134267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11" y="1060945"/>
            <a:ext cx="888737" cy="134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368" y="3256671"/>
            <a:ext cx="6928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“user maintenance”---------choose “user”-------”Go”-------update</a:t>
            </a:r>
          </a:p>
          <a:p>
            <a:r>
              <a:rPr lang="en-US" dirty="0">
                <a:solidFill>
                  <a:schemeClr val="bg1"/>
                </a:solidFill>
              </a:rPr>
              <a:t>Assign Roles------ role” my bank”-----select------write “the justification”-----save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9" y="2083944"/>
            <a:ext cx="509911" cy="12747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2" y="2083944"/>
            <a:ext cx="509911" cy="12747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92" y="2083944"/>
            <a:ext cx="509911" cy="12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85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2" y="467812"/>
            <a:ext cx="4229317" cy="1422473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2" y="2411005"/>
            <a:ext cx="3581584" cy="1587582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0" y="3093795"/>
            <a:ext cx="850895" cy="152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0564" y="3062236"/>
            <a:ext cx="6519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3789" y="1328351"/>
            <a:ext cx="30212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accounts----create</a:t>
            </a:r>
          </a:p>
          <a:p>
            <a:r>
              <a:rPr lang="en-US" dirty="0">
                <a:solidFill>
                  <a:schemeClr val="bg1"/>
                </a:solidFill>
              </a:rPr>
              <a:t>Enter country, bank name and branch name ------continue</a:t>
            </a:r>
          </a:p>
          <a:p>
            <a:r>
              <a:rPr lang="en-US" dirty="0">
                <a:solidFill>
                  <a:schemeClr val="bg1"/>
                </a:solidFill>
              </a:rPr>
              <a:t>choose payables and receivables------next------put account name ,number and currency and if </a:t>
            </a:r>
          </a:p>
          <a:p>
            <a:r>
              <a:rPr lang="en-US" dirty="0">
                <a:solidFill>
                  <a:schemeClr val="bg1"/>
                </a:solidFill>
              </a:rPr>
              <a:t>“multiple currencies allowed-----</a:t>
            </a:r>
          </a:p>
          <a:p>
            <a:r>
              <a:rPr lang="en-US" dirty="0">
                <a:solidFill>
                  <a:schemeClr val="bg1"/>
                </a:solidFill>
              </a:rPr>
              <a:t>Next ----- save and next</a:t>
            </a:r>
          </a:p>
        </p:txBody>
      </p:sp>
    </p:spTree>
    <p:extLst>
      <p:ext uri="{BB962C8B-B14F-4D97-AF65-F5344CB8AC3E}">
        <p14:creationId xmlns:p14="http://schemas.microsoft.com/office/powerpoint/2010/main" val="975217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4" y="2679417"/>
            <a:ext cx="4743694" cy="94619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4" y="756292"/>
            <a:ext cx="362603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90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4" y="583294"/>
            <a:ext cx="5162815" cy="17844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6626" y="3354859"/>
            <a:ext cx="6641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organization access ------choose “payables and receivables”------continue----</a:t>
            </a:r>
          </a:p>
          <a:p>
            <a:r>
              <a:rPr lang="en-US" dirty="0">
                <a:solidFill>
                  <a:schemeClr val="bg1"/>
                </a:solidFill>
              </a:rPr>
              <a:t>“gain/loss” of Exchange rate differences---------finish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30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1" y="752917"/>
            <a:ext cx="5956606" cy="179714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01" y="2134328"/>
            <a:ext cx="2057506" cy="17145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51" y="2763759"/>
            <a:ext cx="831893" cy="234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4601" y="2127840"/>
            <a:ext cx="6519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1" y="2946209"/>
            <a:ext cx="4661140" cy="15124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1" y="3407430"/>
            <a:ext cx="971600" cy="6901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1" y="3667928"/>
            <a:ext cx="971600" cy="6901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60" y="3407430"/>
            <a:ext cx="971600" cy="6901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60" y="3667928"/>
            <a:ext cx="971600" cy="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8B75-6A1E-45AD-0542-8DA3C586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2FFFDD5-8388-493A-CDC7-192A8421A617}"/>
              </a:ext>
            </a:extLst>
          </p:cNvPr>
          <p:cNvSpPr/>
          <p:nvPr/>
        </p:nvSpPr>
        <p:spPr>
          <a:xfrm>
            <a:off x="36613" y="892100"/>
            <a:ext cx="9047913" cy="3653392"/>
          </a:xfrm>
          <a:prstGeom prst="roundRect">
            <a:avLst>
              <a:gd name="adj" fmla="val 11383"/>
            </a:avLst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41615-FDEE-FD0D-1229-DE833B7F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813651" y="35851"/>
            <a:ext cx="5516695" cy="5071792"/>
          </a:xfrm>
          <a:prstGeom prst="rect">
            <a:avLst/>
          </a:prstGeom>
        </p:spPr>
      </p:pic>
      <p:sp>
        <p:nvSpPr>
          <p:cNvPr id="40" name="Google Shape;556;p43">
            <a:extLst>
              <a:ext uri="{FF2B5EF4-FFF2-40B4-BE49-F238E27FC236}">
                <a16:creationId xmlns:a16="http://schemas.microsoft.com/office/drawing/2014/main" id="{E34AFE6C-2577-D46A-CEED-63391720409F}"/>
              </a:ext>
            </a:extLst>
          </p:cNvPr>
          <p:cNvSpPr txBox="1">
            <a:spLocks/>
          </p:cNvSpPr>
          <p:nvPr/>
        </p:nvSpPr>
        <p:spPr>
          <a:xfrm>
            <a:off x="381000" y="9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1.ERP SYSTEMS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3A94BE-5097-857D-AC2E-020059D9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058B56-2AC1-B453-A5CA-DFA4A79EEFD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140BA9-B7D2-CACD-326A-D80C192401A2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719E0B-9D2C-F1FB-AD51-6E17FF78D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4537BD-1EBA-4302-EA95-6B42D3231673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58110D-6FEB-DC9C-C525-EECD709152F6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12FF17A-F52A-E545-376C-553A93019628}"/>
              </a:ext>
            </a:extLst>
          </p:cNvPr>
          <p:cNvSpPr txBox="1"/>
          <p:nvPr/>
        </p:nvSpPr>
        <p:spPr>
          <a:xfrm>
            <a:off x="210851" y="1059922"/>
            <a:ext cx="87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Most Common ERP Software Solutions</a:t>
            </a:r>
            <a:endParaRPr lang="en-GB" sz="10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09ADFD-9FF4-CED1-9F3E-9ABB903496ED}"/>
              </a:ext>
            </a:extLst>
          </p:cNvPr>
          <p:cNvGrpSpPr/>
          <p:nvPr/>
        </p:nvGrpSpPr>
        <p:grpSpPr>
          <a:xfrm>
            <a:off x="297180" y="1651166"/>
            <a:ext cx="8615998" cy="2894325"/>
            <a:chOff x="403892" y="1519890"/>
            <a:chExt cx="4451634" cy="7848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598055-BAB0-23E9-DD27-8DF3FDE0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3892" y="1642384"/>
              <a:ext cx="1042478" cy="5860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763D30-848B-1159-3C7A-210BCA7DE4F9}"/>
                </a:ext>
              </a:extLst>
            </p:cNvPr>
            <p:cNvSpPr txBox="1"/>
            <p:nvPr/>
          </p:nvSpPr>
          <p:spPr>
            <a:xfrm>
              <a:off x="1636541" y="1519890"/>
              <a:ext cx="321898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</a:rPr>
                <a:t>Oracle E-Business Suite / Fusion Cloud</a:t>
              </a:r>
              <a:endParaRPr lang="en-GB" sz="1200" b="1" dirty="0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050" dirty="0">
                  <a:solidFill>
                    <a:schemeClr val="bg1"/>
                  </a:solidFill>
                </a:rPr>
                <a:t>Integrated suite covering financials, SCM, HCM, and more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050" dirty="0">
                  <a:solidFill>
                    <a:schemeClr val="bg1"/>
                  </a:solidFill>
                </a:rPr>
                <a:t>Available as on-premises or cloud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68E606-E5E7-AB92-9EF2-53D4CEC90D9B}"/>
              </a:ext>
            </a:extLst>
          </p:cNvPr>
          <p:cNvSpPr txBox="1"/>
          <p:nvPr/>
        </p:nvSpPr>
        <p:spPr>
          <a:xfrm>
            <a:off x="3220278" y="2433099"/>
            <a:ext cx="54248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GL       AP      AR   </a:t>
            </a:r>
          </a:p>
          <a:p>
            <a:r>
              <a:rPr lang="en-US" sz="4000" dirty="0">
                <a:solidFill>
                  <a:schemeClr val="bg1"/>
                </a:solidFill>
              </a:rPr>
              <a:t>CASH MANAGEMENT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FIXED ASSET</a:t>
            </a:r>
          </a:p>
        </p:txBody>
      </p:sp>
    </p:spTree>
    <p:extLst>
      <p:ext uri="{BB962C8B-B14F-4D97-AF65-F5344CB8AC3E}">
        <p14:creationId xmlns:p14="http://schemas.microsoft.com/office/powerpoint/2010/main" val="3102399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8" y="1096012"/>
            <a:ext cx="3911801" cy="125101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2" y="1991726"/>
            <a:ext cx="529576" cy="109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982" y="1956799"/>
            <a:ext cx="6204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078" y="2858257"/>
            <a:ext cx="855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define payable document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“Manage payment documents”----------create------name the document and make format ------choose  “first available number” ---------apply </a:t>
            </a:r>
          </a:p>
        </p:txBody>
      </p:sp>
    </p:spTree>
    <p:extLst>
      <p:ext uri="{BB962C8B-B14F-4D97-AF65-F5344CB8AC3E}">
        <p14:creationId xmlns:p14="http://schemas.microsoft.com/office/powerpoint/2010/main" val="2634719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0" y="757721"/>
            <a:ext cx="6750397" cy="112400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4" y="2305191"/>
            <a:ext cx="685835" cy="2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56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4" y="464233"/>
            <a:ext cx="5864860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3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3" y="1221823"/>
            <a:ext cx="4616687" cy="53342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0" y="212610"/>
            <a:ext cx="1930499" cy="666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397" y="2616032"/>
            <a:ext cx="817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Payment administrator--------go to task “payment process profiles--------create-------apply</a:t>
            </a:r>
          </a:p>
        </p:txBody>
      </p:sp>
    </p:spTree>
    <p:extLst>
      <p:ext uri="{BB962C8B-B14F-4D97-AF65-F5344CB8AC3E}">
        <p14:creationId xmlns:p14="http://schemas.microsoft.com/office/powerpoint/2010/main" val="484527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8" y="392862"/>
            <a:ext cx="5975657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4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25" y="2568575"/>
            <a:ext cx="6350" cy="635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2158205"/>
            <a:ext cx="4550899" cy="211602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0" y="228011"/>
            <a:ext cx="4855834" cy="173501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9" y="266766"/>
            <a:ext cx="749022" cy="15994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9" y="445998"/>
            <a:ext cx="749022" cy="1637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1840" y="272827"/>
            <a:ext cx="83085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B.LABAN-PAYMENT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1840" y="457225"/>
            <a:ext cx="83085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B.LABAN-PAYMENT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78" y="286533"/>
            <a:ext cx="355769" cy="120414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77" y="426715"/>
            <a:ext cx="455591" cy="15420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77" y="609743"/>
            <a:ext cx="1166179" cy="133489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9" y="1434353"/>
            <a:ext cx="540079" cy="1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" y="414030"/>
            <a:ext cx="4349974" cy="342917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" y="537235"/>
            <a:ext cx="1828894" cy="137988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" y="142241"/>
            <a:ext cx="1143059" cy="22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7955" y="926512"/>
            <a:ext cx="3415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 to payment after defining bank </a:t>
            </a:r>
          </a:p>
          <a:p>
            <a:r>
              <a:rPr lang="en-US" dirty="0">
                <a:solidFill>
                  <a:schemeClr val="bg1"/>
                </a:solidFill>
              </a:rPr>
              <a:t>Invoice------action1-------pay in full-----ok</a:t>
            </a:r>
          </a:p>
          <a:p>
            <a:r>
              <a:rPr lang="en-US" dirty="0">
                <a:solidFill>
                  <a:schemeClr val="bg1"/>
                </a:solidFill>
              </a:rPr>
              <a:t>Payment process profile -----save  </a:t>
            </a:r>
          </a:p>
        </p:txBody>
      </p:sp>
    </p:spTree>
    <p:extLst>
      <p:ext uri="{BB962C8B-B14F-4D97-AF65-F5344CB8AC3E}">
        <p14:creationId xmlns:p14="http://schemas.microsoft.com/office/powerpoint/2010/main" val="4190369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0" y="599138"/>
            <a:ext cx="5219968" cy="2228965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4" y="1526019"/>
            <a:ext cx="3089434" cy="162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39" y="2632911"/>
            <a:ext cx="1804572" cy="146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526" y="2632911"/>
            <a:ext cx="1804572" cy="14631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0" y="1223864"/>
            <a:ext cx="495325" cy="152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058" y="1215429"/>
            <a:ext cx="830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8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41" y="1241083"/>
            <a:ext cx="488975" cy="133357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69" y="1237653"/>
            <a:ext cx="488975" cy="133357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1" y="2836538"/>
            <a:ext cx="5219968" cy="768389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18" y="3470047"/>
            <a:ext cx="1025000" cy="1348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0263" y="3420261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B.LABAN-PAYMENT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7" y="626634"/>
            <a:ext cx="418115" cy="125340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5" y="1836905"/>
            <a:ext cx="361093" cy="118137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7" y="2828102"/>
            <a:ext cx="418115" cy="1266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6533" y="1811334"/>
            <a:ext cx="6809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B.LABAN-AP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5843" y="2800774"/>
            <a:ext cx="6809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B.LABAN-AP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7913" y="588988"/>
            <a:ext cx="6809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B.LABAN-AP</a:t>
            </a:r>
            <a:endParaRPr lang="en-US" sz="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17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9" y="189759"/>
            <a:ext cx="1162110" cy="28576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9" y="727774"/>
            <a:ext cx="5937555" cy="130816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" y="1230673"/>
            <a:ext cx="463574" cy="40263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" y="1633307"/>
            <a:ext cx="463574" cy="402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1892" y="1230672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892" y="1742291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937" y="2502877"/>
            <a:ext cx="786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Action1 in “payment”-------- tools-------view account Or (Payments-----entry-------payments)</a:t>
            </a:r>
          </a:p>
        </p:txBody>
      </p:sp>
    </p:spTree>
    <p:extLst>
      <p:ext uri="{BB962C8B-B14F-4D97-AF65-F5344CB8AC3E}">
        <p14:creationId xmlns:p14="http://schemas.microsoft.com/office/powerpoint/2010/main" val="3589564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2" y="234424"/>
            <a:ext cx="5442230" cy="148597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" y="570275"/>
            <a:ext cx="990651" cy="14605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2" y="563925"/>
            <a:ext cx="698536" cy="158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376" y="531667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6248" y="538017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B.LABAN-supp1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1" y="2068405"/>
            <a:ext cx="5480332" cy="169553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1" y="2068404"/>
            <a:ext cx="768389" cy="96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939" y="2024508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600" dirty="0">
                <a:solidFill>
                  <a:schemeClr val="tx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B.LABAN-AP</a:t>
            </a:r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700" dirty="0">
              <a:solidFill>
                <a:schemeClr val="tx2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3" y="2949045"/>
            <a:ext cx="768389" cy="1143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9605" y="2904019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600" dirty="0">
                <a:solidFill>
                  <a:schemeClr val="tx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B.LABAN-AP</a:t>
            </a:r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700" dirty="0">
              <a:solidFill>
                <a:schemeClr val="tx2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324" y="3569336"/>
            <a:ext cx="856872" cy="1420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4635" y="3522959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B.LABAN-supp1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3306" y="359914"/>
            <a:ext cx="2313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payment type and supplier name --------move to right for “enter bank, date and amount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1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0F8A-8FA3-7DCA-EDE0-292FEF344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59A209-181A-1C54-4017-4580BF06BD0B}"/>
              </a:ext>
            </a:extLst>
          </p:cNvPr>
          <p:cNvSpPr/>
          <p:nvPr/>
        </p:nvSpPr>
        <p:spPr>
          <a:xfrm>
            <a:off x="4670923" y="922183"/>
            <a:ext cx="4376434" cy="3471397"/>
          </a:xfrm>
          <a:prstGeom prst="roundRect">
            <a:avLst>
              <a:gd name="adj" fmla="val 11383"/>
            </a:avLst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010CD-805B-7A44-16C6-CE71B8A9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813651" y="35851"/>
            <a:ext cx="5516695" cy="5071792"/>
          </a:xfrm>
          <a:prstGeom prst="rect">
            <a:avLst/>
          </a:prstGeom>
        </p:spPr>
      </p:pic>
      <p:sp>
        <p:nvSpPr>
          <p:cNvPr id="40" name="Google Shape;556;p43">
            <a:extLst>
              <a:ext uri="{FF2B5EF4-FFF2-40B4-BE49-F238E27FC236}">
                <a16:creationId xmlns:a16="http://schemas.microsoft.com/office/drawing/2014/main" id="{C60C8FFB-B3EB-833F-FD38-0AB628781940}"/>
              </a:ext>
            </a:extLst>
          </p:cNvPr>
          <p:cNvSpPr txBox="1">
            <a:spLocks/>
          </p:cNvSpPr>
          <p:nvPr/>
        </p:nvSpPr>
        <p:spPr>
          <a:xfrm>
            <a:off x="381000" y="9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78841-B0D8-B49C-C1C2-3E85C0BB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830771-57D2-C64C-AA3B-8132723BA6CF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D18939-CD9B-F22B-15AF-0A781B22B552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EDDEF4-3D6A-4B00-440F-54B60F06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773038" y="148425"/>
            <a:ext cx="370962" cy="590715"/>
            <a:chOff x="0" y="148425"/>
            <a:chExt cx="342900" cy="5907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FC05A7-8580-57D8-4247-18D99C33ABAE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CF4F6-4D55-EDD6-7754-D735F0D78C57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84A59C-8B40-0466-F3FF-9F6CEA34D172}"/>
              </a:ext>
            </a:extLst>
          </p:cNvPr>
          <p:cNvGrpSpPr/>
          <p:nvPr/>
        </p:nvGrpSpPr>
        <p:grpSpPr>
          <a:xfrm>
            <a:off x="251460" y="1751728"/>
            <a:ext cx="4221618" cy="2349518"/>
            <a:chOff x="789425" y="1232917"/>
            <a:chExt cx="4221618" cy="2349518"/>
          </a:xfrm>
        </p:grpSpPr>
        <p:sp>
          <p:nvSpPr>
            <p:cNvPr id="10" name="Google Shape;312;p34">
              <a:extLst>
                <a:ext uri="{FF2B5EF4-FFF2-40B4-BE49-F238E27FC236}">
                  <a16:creationId xmlns:a16="http://schemas.microsoft.com/office/drawing/2014/main" id="{B8DB5881-D16F-BEBF-07EB-3018801C5FDF}"/>
                </a:ext>
              </a:extLst>
            </p:cNvPr>
            <p:cNvSpPr txBox="1">
              <a:spLocks/>
            </p:cNvSpPr>
            <p:nvPr/>
          </p:nvSpPr>
          <p:spPr>
            <a:xfrm>
              <a:off x="789425" y="1232917"/>
              <a:ext cx="1897500" cy="11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10000" b="1" i="0" u="none" strike="noStrike" cap="none">
                  <a:solidFill>
                    <a:schemeClr val="lt1"/>
                  </a:solidFill>
                  <a:latin typeface="Outfit"/>
                  <a:ea typeface="Outfit"/>
                  <a:cs typeface="Outfit"/>
                  <a:sym typeface="Outf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Outfit SemiBold"/>
                <a:buNone/>
                <a:defRPr sz="6000" b="0" i="0" u="none" strike="noStrike" cap="none">
                  <a:solidFill>
                    <a:schemeClr val="lt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6000"/>
                <a:buFont typeface="Outfit SemiBold"/>
                <a:buNone/>
                <a:tabLst/>
                <a:defRPr/>
              </a:pPr>
              <a:r>
                <a:rPr kumimoji="0" lang="en" sz="1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uLnTx/>
                  <a:uFillTx/>
                  <a:latin typeface="Outfit"/>
                  <a:sym typeface="Outfit"/>
                </a:rPr>
                <a:t>02</a:t>
              </a:r>
              <a:endParaRPr kumimoji="0" lang="en" sz="10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  <p:sp>
          <p:nvSpPr>
            <p:cNvPr id="12" name="Google Shape;311;p34">
              <a:extLst>
                <a:ext uri="{FF2B5EF4-FFF2-40B4-BE49-F238E27FC236}">
                  <a16:creationId xmlns:a16="http://schemas.microsoft.com/office/drawing/2014/main" id="{3414B373-C0FF-1BD0-353D-FBD84B815CCC}"/>
                </a:ext>
              </a:extLst>
            </p:cNvPr>
            <p:cNvSpPr txBox="1">
              <a:spLocks/>
            </p:cNvSpPr>
            <p:nvPr/>
          </p:nvSpPr>
          <p:spPr>
            <a:xfrm>
              <a:off x="789425" y="2740635"/>
              <a:ext cx="4221618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55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SemiBold"/>
                <a:buNone/>
                <a:defRPr sz="3600" b="0" i="0" u="none" strike="noStrike" cap="none">
                  <a:solidFill>
                    <a:schemeClr val="dk1"/>
                  </a:solidFill>
                  <a:latin typeface="Outfit SemiBold"/>
                  <a:ea typeface="Outfit SemiBold"/>
                  <a:cs typeface="Outfit SemiBold"/>
                  <a:sym typeface="Outfit Semi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Outfit SemiBold"/>
                <a:buNone/>
                <a:tabLst/>
                <a:defRPr/>
              </a:pPr>
              <a:r>
                <a:rPr kumimoji="0" lang="en-GB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Outfit SemiBold"/>
                  <a:sym typeface="Outfit SemiBold"/>
                </a:rPr>
                <a:t>ACCOUNT PAYABLE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5AC52-FC9E-A017-4C92-9E10BDE8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2231" y="922183"/>
            <a:ext cx="4465126" cy="347139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2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9" y="574528"/>
            <a:ext cx="5499383" cy="144787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79" y="568741"/>
            <a:ext cx="1930499" cy="146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9089" y="549437"/>
            <a:ext cx="20155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(B.LABAN-AP)-BLABAN,7-BLABAN-SUPP1</a:t>
            </a:r>
            <a:endParaRPr lang="en-US" sz="700" dirty="0">
              <a:solidFill>
                <a:schemeClr val="tx1">
                  <a:lumMod val="25000"/>
                  <a:lumOff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379" y="2297169"/>
            <a:ext cx="585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on “enter/adjust invoice” to put number of invoice -------save </a:t>
            </a:r>
          </a:p>
        </p:txBody>
      </p:sp>
    </p:spTree>
    <p:extLst>
      <p:ext uri="{BB962C8B-B14F-4D97-AF65-F5344CB8AC3E}">
        <p14:creationId xmlns:p14="http://schemas.microsoft.com/office/powerpoint/2010/main" val="21287387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81" y="1055713"/>
            <a:ext cx="3895682" cy="249348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0" y="493023"/>
            <a:ext cx="1174810" cy="3365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50586" y="1295939"/>
            <a:ext cx="2847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Action1----create account -------ok</a:t>
            </a:r>
          </a:p>
        </p:txBody>
      </p:sp>
    </p:spTree>
    <p:extLst>
      <p:ext uri="{BB962C8B-B14F-4D97-AF65-F5344CB8AC3E}">
        <p14:creationId xmlns:p14="http://schemas.microsoft.com/office/powerpoint/2010/main" val="3213315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9" y="2914226"/>
            <a:ext cx="5352752" cy="166435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0" y="821623"/>
            <a:ext cx="3962604" cy="74298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6" y="3609202"/>
            <a:ext cx="420660" cy="406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26" y="4047744"/>
            <a:ext cx="420660" cy="442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240" y="3682576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240" y="4186234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</a:t>
            </a:r>
            <a:endParaRPr lang="en-US" sz="70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32655" y="1101386"/>
            <a:ext cx="35814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“payment”-------- tools-------view account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959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1" y="1889534"/>
            <a:ext cx="7710600" cy="482400"/>
          </a:xfrm>
        </p:spPr>
        <p:txBody>
          <a:bodyPr/>
          <a:lstStyle/>
          <a:p>
            <a:r>
              <a:rPr lang="en-US" sz="4000" dirty="0"/>
              <a:t>CANCEL INVOICE</a:t>
            </a:r>
          </a:p>
        </p:txBody>
      </p:sp>
    </p:spTree>
    <p:extLst>
      <p:ext uri="{BB962C8B-B14F-4D97-AF65-F5344CB8AC3E}">
        <p14:creationId xmlns:p14="http://schemas.microsoft.com/office/powerpoint/2010/main" val="2151763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77" y="465761"/>
            <a:ext cx="7793501" cy="27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78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57" y="539976"/>
            <a:ext cx="4785775" cy="381033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860388" y="970670"/>
            <a:ext cx="1132449" cy="3727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627077" y="640080"/>
            <a:ext cx="274320" cy="24618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82" y="3903785"/>
            <a:ext cx="948425" cy="4157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67950" y="3760470"/>
            <a:ext cx="365760" cy="22508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60853" y="1614266"/>
            <a:ext cx="703384" cy="4607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852160" y="1774158"/>
            <a:ext cx="351692" cy="29379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2160" y="1091046"/>
            <a:ext cx="3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Invoice distribution -------line-------reverse1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5" y="539976"/>
            <a:ext cx="1663786" cy="1333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3059" y="514321"/>
            <a:ext cx="20155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(B.LABAN-AP)-BLABAN,7-BLABAN-SUPP1</a:t>
            </a:r>
            <a:endParaRPr lang="en-US" sz="700" dirty="0">
              <a:solidFill>
                <a:schemeClr val="tx1">
                  <a:lumMod val="25000"/>
                  <a:lumOff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685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2" y="1700632"/>
            <a:ext cx="4749196" cy="216426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106573" y="1941341"/>
            <a:ext cx="970670" cy="4220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425191" y="1645140"/>
            <a:ext cx="436098" cy="35169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805" y="527543"/>
            <a:ext cx="765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FFFFFF"/>
                </a:solidFill>
              </a:rPr>
              <a:t>4.Then</a:t>
            </a:r>
            <a:r>
              <a:rPr lang="en-US" sz="1800" dirty="0">
                <a:solidFill>
                  <a:srgbClr val="FFFFFF"/>
                </a:solidFill>
              </a:rPr>
              <a:t> we “adjust the invoice value” and perform” invoice validation” and account creation as with any previous invoice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54" y="1790545"/>
            <a:ext cx="1663786" cy="71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7024" y="1727714"/>
            <a:ext cx="9257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500" dirty="0">
                <a:solidFill>
                  <a:schemeClr val="tx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B.LABAN-AP</a:t>
            </a:r>
            <a:r>
              <a:rPr lang="en-US" sz="600" dirty="0">
                <a:solidFill>
                  <a:schemeClr val="tx2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700" dirty="0">
              <a:solidFill>
                <a:schemeClr val="tx2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40" y="2338124"/>
            <a:ext cx="300830" cy="101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0967" y="2300334"/>
            <a:ext cx="5430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BLABAN</a:t>
            </a:r>
            <a:endParaRPr lang="en-US" sz="7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3144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2" y="1491845"/>
            <a:ext cx="3706689" cy="25056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94" y="1438810"/>
            <a:ext cx="1170533" cy="6340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13142" y="1298133"/>
            <a:ext cx="411405" cy="281354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4" y="370847"/>
            <a:ext cx="1164437" cy="237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94" y="675341"/>
            <a:ext cx="340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Action1------cancel invoice-----ok</a:t>
            </a:r>
          </a:p>
          <a:p>
            <a:r>
              <a:rPr lang="en-US" dirty="0">
                <a:solidFill>
                  <a:schemeClr val="bg1"/>
                </a:solidFill>
              </a:rPr>
              <a:t>Invoice status ” cancelled” </a:t>
            </a:r>
          </a:p>
        </p:txBody>
      </p:sp>
    </p:spTree>
    <p:extLst>
      <p:ext uri="{BB962C8B-B14F-4D97-AF65-F5344CB8AC3E}">
        <p14:creationId xmlns:p14="http://schemas.microsoft.com/office/powerpoint/2010/main" val="185788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>
          <a:xfrm>
            <a:off x="571475" y="662426"/>
            <a:ext cx="4737343" cy="275631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8" y="3721485"/>
            <a:ext cx="3422826" cy="762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35" y="3728519"/>
            <a:ext cx="951058" cy="420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30" y="176036"/>
            <a:ext cx="1164437" cy="237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201" y="532625"/>
            <a:ext cx="3748920" cy="22419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691" y="904528"/>
            <a:ext cx="1335140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29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06" y="2051312"/>
            <a:ext cx="7710600" cy="482400"/>
          </a:xfrm>
        </p:spPr>
        <p:txBody>
          <a:bodyPr/>
          <a:lstStyle/>
          <a:p>
            <a:r>
              <a:rPr lang="en-US" sz="3200" dirty="0"/>
              <a:t>CREATE CREDIT AND DEBIT MEMO </a:t>
            </a:r>
          </a:p>
        </p:txBody>
      </p:sp>
    </p:spTree>
    <p:extLst>
      <p:ext uri="{BB962C8B-B14F-4D97-AF65-F5344CB8AC3E}">
        <p14:creationId xmlns:p14="http://schemas.microsoft.com/office/powerpoint/2010/main" val="427037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/>
          <p:cNvSpPr txBox="1"/>
          <p:nvPr/>
        </p:nvSpPr>
        <p:spPr>
          <a:xfrm>
            <a:off x="2830950" y="251621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Open Payables Period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B979D-8D02-0990-2843-BA23CEAFC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8348" y="888913"/>
            <a:ext cx="1946263" cy="1376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9703F-EB94-EE6B-CB3A-C333406D47BF}"/>
              </a:ext>
            </a:extLst>
          </p:cNvPr>
          <p:cNvSpPr txBox="1"/>
          <p:nvPr/>
        </p:nvSpPr>
        <p:spPr>
          <a:xfrm>
            <a:off x="226981" y="2571749"/>
            <a:ext cx="4786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1-Accounting - Control Payables Period</a:t>
            </a:r>
          </a:p>
          <a:p>
            <a:r>
              <a:rPr lang="en-US" sz="2000" dirty="0">
                <a:solidFill>
                  <a:schemeClr val="bg1"/>
                </a:solidFill>
              </a:rPr>
              <a:t>2-Enter The Ledger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3-open or close any period I wanted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0FB6A-2155-61AB-1E78-2EC50FE0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51" y="888913"/>
            <a:ext cx="4049389" cy="3760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DF7CC-E99A-3393-C21D-512167D8F23F}"/>
              </a:ext>
            </a:extLst>
          </p:cNvPr>
          <p:cNvSpPr txBox="1"/>
          <p:nvPr/>
        </p:nvSpPr>
        <p:spPr>
          <a:xfrm>
            <a:off x="5452502" y="1361781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BLABN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7C057-6C6B-0FE7-1D93-40B60AB9667B}"/>
              </a:ext>
            </a:extLst>
          </p:cNvPr>
          <p:cNvCxnSpPr>
            <a:cxnSpLocks/>
          </p:cNvCxnSpPr>
          <p:nvPr/>
        </p:nvCxnSpPr>
        <p:spPr>
          <a:xfrm>
            <a:off x="2619984" y="13461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04AC97-7343-9BF7-4679-413F96EF771C}"/>
              </a:ext>
            </a:extLst>
          </p:cNvPr>
          <p:cNvSpPr txBox="1"/>
          <p:nvPr/>
        </p:nvSpPr>
        <p:spPr>
          <a:xfrm>
            <a:off x="2248518" y="108450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06B811-0DA6-711D-93A5-E146178C4EAD}"/>
              </a:ext>
            </a:extLst>
          </p:cNvPr>
          <p:cNvCxnSpPr>
            <a:cxnSpLocks/>
          </p:cNvCxnSpPr>
          <p:nvPr/>
        </p:nvCxnSpPr>
        <p:spPr>
          <a:xfrm flipH="1">
            <a:off x="6362147" y="1469503"/>
            <a:ext cx="533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B19812-F637-8E00-2FD1-33AA56567E5F}"/>
              </a:ext>
            </a:extLst>
          </p:cNvPr>
          <p:cNvCxnSpPr/>
          <p:nvPr/>
        </p:nvCxnSpPr>
        <p:spPr>
          <a:xfrm>
            <a:off x="5828306" y="2130950"/>
            <a:ext cx="0" cy="158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C785B-0DD9-D258-D444-4495959210D0}"/>
              </a:ext>
            </a:extLst>
          </p:cNvPr>
          <p:cNvCxnSpPr/>
          <p:nvPr/>
        </p:nvCxnSpPr>
        <p:spPr>
          <a:xfrm>
            <a:off x="8674873" y="1346113"/>
            <a:ext cx="127221" cy="1575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E23299-5875-56A1-9527-B43E3B326799}"/>
              </a:ext>
            </a:extLst>
          </p:cNvPr>
          <p:cNvSpPr txBox="1"/>
          <p:nvPr/>
        </p:nvSpPr>
        <p:spPr>
          <a:xfrm>
            <a:off x="6900814" y="1315615"/>
            <a:ext cx="3525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6A382-DD73-B547-3575-CBAB8C72C0C8}"/>
              </a:ext>
            </a:extLst>
          </p:cNvPr>
          <p:cNvSpPr txBox="1"/>
          <p:nvPr/>
        </p:nvSpPr>
        <p:spPr>
          <a:xfrm>
            <a:off x="5640526" y="1732117"/>
            <a:ext cx="329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D2E2DC-1A6D-1C7D-4976-B384B54C36CC}"/>
              </a:ext>
            </a:extLst>
          </p:cNvPr>
          <p:cNvSpPr txBox="1"/>
          <p:nvPr/>
        </p:nvSpPr>
        <p:spPr>
          <a:xfrm>
            <a:off x="8510038" y="855903"/>
            <a:ext cx="329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4" y="1024325"/>
            <a:ext cx="4603987" cy="96525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5" y="2860504"/>
            <a:ext cx="4603987" cy="96525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67" y="1709939"/>
            <a:ext cx="304463" cy="19409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68" y="3572192"/>
            <a:ext cx="304463" cy="17780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572191"/>
            <a:ext cx="160338" cy="1778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0174" y="3565334"/>
            <a:ext cx="3876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F5F5F"/>
                </a:solidFill>
              </a:rPr>
              <a:t>Debit 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317" y="211015"/>
            <a:ext cx="237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775" y="218122"/>
            <a:ext cx="58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 memo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use it to make me able to cancel the invoice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374" y="2287451"/>
            <a:ext cx="58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Debit memo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use it to make supplier able to cancel the invoice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374" y="4072597"/>
            <a:ext cx="608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Choose “credit or debit” from “TYPE” -------- make “the amount “ with “MINUS”</a:t>
            </a:r>
          </a:p>
        </p:txBody>
      </p:sp>
    </p:spTree>
    <p:extLst>
      <p:ext uri="{BB962C8B-B14F-4D97-AF65-F5344CB8AC3E}">
        <p14:creationId xmlns:p14="http://schemas.microsoft.com/office/powerpoint/2010/main" val="4261302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2" y="730953"/>
            <a:ext cx="4051508" cy="1149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402" y="2384474"/>
            <a:ext cx="690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Match action --------invoice --------corrections --------enter invoice number ---------find </a:t>
            </a:r>
          </a:p>
        </p:txBody>
      </p:sp>
    </p:spTree>
    <p:extLst>
      <p:ext uri="{BB962C8B-B14F-4D97-AF65-F5344CB8AC3E}">
        <p14:creationId xmlns:p14="http://schemas.microsoft.com/office/powerpoint/2010/main" val="1547675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0" y="345589"/>
            <a:ext cx="3479979" cy="176539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2" y="2729205"/>
            <a:ext cx="4369025" cy="965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065" y="4304714"/>
            <a:ext cx="6020972" cy="30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Invoice amount in “LINE“--------validation and create account </a:t>
            </a:r>
          </a:p>
        </p:txBody>
      </p:sp>
    </p:spTree>
    <p:extLst>
      <p:ext uri="{BB962C8B-B14F-4D97-AF65-F5344CB8AC3E}">
        <p14:creationId xmlns:p14="http://schemas.microsoft.com/office/powerpoint/2010/main" val="37328447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16" y="2100549"/>
            <a:ext cx="7710600" cy="482400"/>
          </a:xfrm>
        </p:spPr>
        <p:txBody>
          <a:bodyPr/>
          <a:lstStyle/>
          <a:p>
            <a:r>
              <a:rPr lang="en-US" sz="3200" dirty="0"/>
              <a:t>CANCEL PAID INVOICE</a:t>
            </a:r>
          </a:p>
        </p:txBody>
      </p:sp>
    </p:spTree>
    <p:extLst>
      <p:ext uri="{BB962C8B-B14F-4D97-AF65-F5344CB8AC3E}">
        <p14:creationId xmlns:p14="http://schemas.microsoft.com/office/powerpoint/2010/main" val="1795783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7" y="762972"/>
            <a:ext cx="1162110" cy="24131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3" y="1334208"/>
            <a:ext cx="3632387" cy="2883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245" y="2272082"/>
            <a:ext cx="1335140" cy="58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128" y="2080041"/>
            <a:ext cx="317019" cy="384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6635" y="1267012"/>
            <a:ext cx="2952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Action1--------void------ write date of cancelling -------ok</a:t>
            </a:r>
          </a:p>
          <a:p>
            <a:r>
              <a:rPr lang="en-US" dirty="0">
                <a:solidFill>
                  <a:schemeClr val="bg1"/>
                </a:solidFill>
              </a:rPr>
              <a:t>Action1 ------create account------invoice action “none”</a:t>
            </a:r>
          </a:p>
        </p:txBody>
      </p:sp>
    </p:spTree>
    <p:extLst>
      <p:ext uri="{BB962C8B-B14F-4D97-AF65-F5344CB8AC3E}">
        <p14:creationId xmlns:p14="http://schemas.microsoft.com/office/powerpoint/2010/main" val="3653334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0" y="638135"/>
            <a:ext cx="1164437" cy="237765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0" y="1112632"/>
            <a:ext cx="2876698" cy="1314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233" y="1477257"/>
            <a:ext cx="1335140" cy="585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692" y="1229207"/>
            <a:ext cx="39017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95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/>
          <p:cNvSpPr txBox="1"/>
          <p:nvPr/>
        </p:nvSpPr>
        <p:spPr>
          <a:xfrm>
            <a:off x="2570819" y="70318"/>
            <a:ext cx="394034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Create Recurring Invoice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74" y="718882"/>
            <a:ext cx="3382913" cy="291267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2440" y="663007"/>
            <a:ext cx="4048125" cy="567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step1.Open the Recurring Invoices 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Navigate to: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Payables, → Invoices → Entry → Recurring Invoices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2"/>
                </a:solidFill>
              </a:rPr>
              <a:t>Step 2: Fill in Supplier and Calendar Information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2"/>
                </a:solidFill>
              </a:rPr>
              <a:t>Step 3: Fill in Invoice Definition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2"/>
                </a:solidFill>
              </a:rPr>
              <a:t>Step 4: Enter Accounting Information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2"/>
                </a:solidFill>
              </a:rPr>
              <a:t>Step 5: Set Invoice Quantity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2"/>
                </a:solidFill>
              </a:rPr>
              <a:t>Step 6: Generate the Invoices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74" y="3631561"/>
            <a:ext cx="3397469" cy="142917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6">
          <a:extLst>
            <a:ext uri="{FF2B5EF4-FFF2-40B4-BE49-F238E27FC236}">
              <a16:creationId xmlns:a16="http://schemas.microsoft.com/office/drawing/2014/main" id="{8EEADB80-83F7-72E1-59DE-942EC3E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9" name="Google Shape;10049;p61">
            <a:extLst>
              <a:ext uri="{FF2B5EF4-FFF2-40B4-BE49-F238E27FC236}">
                <a16:creationId xmlns:a16="http://schemas.microsoft.com/office/drawing/2014/main" id="{67E0B311-9D07-EFD2-2067-58C4D0D9DE0B}"/>
              </a:ext>
            </a:extLst>
          </p:cNvPr>
          <p:cNvSpPr txBox="1"/>
          <p:nvPr/>
        </p:nvSpPr>
        <p:spPr>
          <a:xfrm>
            <a:off x="977463" y="251621"/>
            <a:ext cx="6842234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Accounts Payables Closing Process and Transfer to General Ledger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BBF80E-6CF7-084B-54AF-91BF81B00BAC}"/>
              </a:ext>
            </a:extLst>
          </p:cNvPr>
          <p:cNvCxnSpPr>
            <a:cxnSpLocks/>
          </p:cNvCxnSpPr>
          <p:nvPr/>
        </p:nvCxnSpPr>
        <p:spPr>
          <a:xfrm>
            <a:off x="6895482" y="538052"/>
            <a:ext cx="642355" cy="9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68" y="1119352"/>
            <a:ext cx="4306942" cy="28712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1581" y="1119352"/>
            <a:ext cx="299777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  <a:r>
              <a:rPr lang="en-US" b="1" dirty="0">
                <a:solidFill>
                  <a:schemeClr val="tx2"/>
                </a:solidFill>
              </a:rPr>
              <a:t>Validate the Invoices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Step 1: Open the Invoice Workbench:</a:t>
            </a:r>
          </a:p>
          <a:p>
            <a:r>
              <a:rPr lang="en-US" b="1" dirty="0">
                <a:solidFill>
                  <a:schemeClr val="tx2"/>
                </a:solidFill>
              </a:rPr>
              <a:t>Payables→ Invoices → Entry → Invoices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Step 2: Query the Invoice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Step 3: Validate the Invoice</a:t>
            </a:r>
          </a:p>
          <a:p>
            <a:r>
              <a:rPr lang="en-US" b="1" dirty="0">
                <a:solidFill>
                  <a:schemeClr val="tx2"/>
                </a:solidFill>
              </a:rPr>
              <a:t>Click the Actions button (bottom left)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Step 4: Confirm Status</a:t>
            </a:r>
          </a:p>
          <a:p>
            <a:r>
              <a:rPr lang="en-US" b="1" dirty="0">
                <a:solidFill>
                  <a:schemeClr val="tx2"/>
                </a:solidFill>
              </a:rPr>
              <a:t>The invoice status should change from: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Never Validated → Validated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325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48151" y="76683"/>
            <a:ext cx="48478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Create Accounting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46" y="873128"/>
            <a:ext cx="4644916" cy="3121573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3064" y="783489"/>
            <a:ext cx="4104945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Step 1: Open the Request Window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Go to the top menu: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2"/>
                </a:solidFill>
                <a:latin typeface="Arial Unicode MS" panose="020B0604020202020204" pitchFamily="34" charset="-128"/>
              </a:rPr>
              <a:t>View → Requests → Submit a New Request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 Unicode MS" panose="020B0604020202020204" pitchFamily="34" charset="-128"/>
            </a:endParaRPr>
          </a:p>
          <a:p>
            <a:r>
              <a:rPr lang="en-US" b="1" dirty="0">
                <a:solidFill>
                  <a:schemeClr val="tx2"/>
                </a:solidFill>
              </a:rPr>
              <a:t>Step 2: Run "Create Accounting"</a:t>
            </a:r>
          </a:p>
          <a:p>
            <a:r>
              <a:rPr lang="en-US" dirty="0">
                <a:solidFill>
                  <a:schemeClr val="tx2"/>
                </a:solidFill>
              </a:rPr>
              <a:t>Choose: </a:t>
            </a:r>
            <a:r>
              <a:rPr lang="en-US" b="1" dirty="0">
                <a:solidFill>
                  <a:schemeClr val="tx2"/>
                </a:solidFill>
              </a:rPr>
              <a:t>Single Request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Request Name: </a:t>
            </a:r>
            <a:r>
              <a:rPr lang="en-US" b="1" dirty="0">
                <a:solidFill>
                  <a:schemeClr val="tx2"/>
                </a:solidFill>
              </a:rPr>
              <a:t>Create Accounting</a:t>
            </a: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 Unicode MS" panose="020B0604020202020204" pitchFamily="34" charset="-128"/>
            </a:endParaRPr>
          </a:p>
          <a:p>
            <a:r>
              <a:rPr lang="en-US" b="1" dirty="0">
                <a:solidFill>
                  <a:schemeClr val="tx2"/>
                </a:solidFill>
              </a:rPr>
              <a:t>Step 3: Enter the Parameters</a:t>
            </a:r>
          </a:p>
          <a:p>
            <a:r>
              <a:rPr lang="en-US" b="1" dirty="0">
                <a:solidFill>
                  <a:schemeClr val="tx2"/>
                </a:solidFill>
              </a:rPr>
              <a:t>Ledger</a:t>
            </a:r>
            <a:r>
              <a:rPr lang="en-US" dirty="0">
                <a:solidFill>
                  <a:schemeClr val="tx2"/>
                </a:solidFill>
              </a:rPr>
              <a:t>: Vision Operations</a:t>
            </a:r>
          </a:p>
          <a:p>
            <a:r>
              <a:rPr lang="en-US" b="1" dirty="0">
                <a:solidFill>
                  <a:schemeClr val="tx2"/>
                </a:solidFill>
              </a:rPr>
              <a:t>End Date</a:t>
            </a:r>
            <a:r>
              <a:rPr lang="en-US" dirty="0">
                <a:solidFill>
                  <a:schemeClr val="tx2"/>
                </a:solidFill>
              </a:rPr>
              <a:t>: 31-DEC-2025</a:t>
            </a:r>
          </a:p>
          <a:p>
            <a:r>
              <a:rPr lang="en-US" b="1" dirty="0">
                <a:solidFill>
                  <a:schemeClr val="tx2"/>
                </a:solidFill>
              </a:rPr>
              <a:t>Mode</a:t>
            </a:r>
            <a:r>
              <a:rPr lang="en-US" dirty="0">
                <a:solidFill>
                  <a:schemeClr val="tx2"/>
                </a:solidFill>
              </a:rPr>
              <a:t>: Final</a:t>
            </a:r>
          </a:p>
          <a:p>
            <a:r>
              <a:rPr lang="en-US" b="1" dirty="0">
                <a:solidFill>
                  <a:schemeClr val="tx2"/>
                </a:solidFill>
              </a:rPr>
              <a:t>Report</a:t>
            </a:r>
            <a:r>
              <a:rPr lang="en-US" dirty="0">
                <a:solidFill>
                  <a:schemeClr val="tx2"/>
                </a:solidFill>
              </a:rPr>
              <a:t>: Yes</a:t>
            </a:r>
          </a:p>
          <a:p>
            <a:r>
              <a:rPr lang="en-US" b="1" dirty="0">
                <a:solidFill>
                  <a:schemeClr val="tx2"/>
                </a:solidFill>
              </a:rPr>
              <a:t>Transfer to GL</a:t>
            </a:r>
            <a:r>
              <a:rPr lang="en-US" dirty="0">
                <a:solidFill>
                  <a:schemeClr val="tx2"/>
                </a:solidFill>
              </a:rPr>
              <a:t>: Yes</a:t>
            </a:r>
          </a:p>
          <a:p>
            <a:r>
              <a:rPr lang="en-US" b="1" dirty="0">
                <a:solidFill>
                  <a:schemeClr val="tx2"/>
                </a:solidFill>
              </a:rPr>
              <a:t>Post in GL</a:t>
            </a:r>
            <a:r>
              <a:rPr lang="en-US" dirty="0">
                <a:solidFill>
                  <a:schemeClr val="tx2"/>
                </a:solidFill>
              </a:rPr>
              <a:t>: Yes </a:t>
            </a:r>
            <a:r>
              <a:rPr lang="en-US" i="1" dirty="0">
                <a:solidFill>
                  <a:schemeClr val="tx2"/>
                </a:solidFill>
              </a:rPr>
              <a:t>(if required)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Include User Transactions</a:t>
            </a:r>
            <a:r>
              <a:rPr lang="en-US" dirty="0">
                <a:solidFill>
                  <a:schemeClr val="tx2"/>
                </a:solidFill>
              </a:rPr>
              <a:t>: Yes </a:t>
            </a:r>
            <a:r>
              <a:rPr lang="en-US" i="1" dirty="0">
                <a:solidFill>
                  <a:schemeClr val="tx2"/>
                </a:solidFill>
              </a:rPr>
              <a:t>(if shown)</a:t>
            </a: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tx2"/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tx2"/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tx2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455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81304" y="1704643"/>
            <a:ext cx="3003331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Step 1: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Go to: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Payables → Accounting → Control Payables Periods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Query: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Ledger = BALABAN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Locate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DEC-2025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to: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Closed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Save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03" y="1225770"/>
            <a:ext cx="4122683" cy="30506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4276" y="250104"/>
            <a:ext cx="3904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2"/>
                </a:solidFill>
                <a:latin typeface="Arial" panose="020B0604020202020204" pitchFamily="34" charset="0"/>
              </a:rPr>
              <a:t>Close the AP Period</a:t>
            </a:r>
          </a:p>
        </p:txBody>
      </p:sp>
    </p:spTree>
    <p:extLst>
      <p:ext uri="{BB962C8B-B14F-4D97-AF65-F5344CB8AC3E}">
        <p14:creationId xmlns:p14="http://schemas.microsoft.com/office/powerpoint/2010/main" val="170588851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2242</Words>
  <Application>Microsoft Office PowerPoint</Application>
  <PresentationFormat>On-screen Show (16:9)</PresentationFormat>
  <Paragraphs>546</Paragraphs>
  <Slides>125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5" baseType="lpstr">
      <vt:lpstr>Outfit SemiBold</vt:lpstr>
      <vt:lpstr>Proxima Nova</vt:lpstr>
      <vt:lpstr>Wingdings</vt:lpstr>
      <vt:lpstr>Arial Unicode MS</vt:lpstr>
      <vt:lpstr>Arial</vt:lpstr>
      <vt:lpstr>Arial Black</vt:lpstr>
      <vt:lpstr>Calibri</vt:lpstr>
      <vt:lpstr>Outfit</vt:lpstr>
      <vt:lpstr>Aptos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Standard Invoice on new supplier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USD STANDARD INVOICE</vt:lpstr>
      <vt:lpstr>PowerPoint Presentation</vt:lpstr>
      <vt:lpstr>PowerPoint Presentation</vt:lpstr>
      <vt:lpstr>PAYMENT  :   STANDARD INVOICE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CANCEL INVOICE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CREDIT AND DEBIT MEMO </vt:lpstr>
      <vt:lpstr>PowerPoint Presentation</vt:lpstr>
      <vt:lpstr>PowerPoint Presentation</vt:lpstr>
      <vt:lpstr>PowerPoint Presentation</vt:lpstr>
      <vt:lpstr>CANCEL PAID INVOICE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 El-Rahman Hossam</dc:creator>
  <cp:lastModifiedBy>مصطفى محمد فرج عبدالفتاح</cp:lastModifiedBy>
  <cp:revision>26</cp:revision>
  <dcterms:modified xsi:type="dcterms:W3CDTF">2025-05-10T22:46:36Z</dcterms:modified>
</cp:coreProperties>
</file>